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107"/>
  </p:notesMasterIdLst>
  <p:handoutMasterIdLst>
    <p:handoutMasterId r:id="rId108"/>
  </p:handoutMasterIdLst>
  <p:sldIdLst>
    <p:sldId id="319" r:id="rId2"/>
    <p:sldId id="312" r:id="rId3"/>
    <p:sldId id="1438" r:id="rId4"/>
    <p:sldId id="1439" r:id="rId5"/>
    <p:sldId id="1537" r:id="rId6"/>
    <p:sldId id="1538" r:id="rId7"/>
    <p:sldId id="1539" r:id="rId8"/>
    <p:sldId id="1540" r:id="rId9"/>
    <p:sldId id="1541" r:id="rId10"/>
    <p:sldId id="1560" r:id="rId11"/>
    <p:sldId id="1440" r:id="rId12"/>
    <p:sldId id="1561" r:id="rId13"/>
    <p:sldId id="1441" r:id="rId14"/>
    <p:sldId id="1507" r:id="rId15"/>
    <p:sldId id="1442" r:id="rId16"/>
    <p:sldId id="1508" r:id="rId17"/>
    <p:sldId id="1562" r:id="rId18"/>
    <p:sldId id="1423" r:id="rId19"/>
    <p:sldId id="1443" r:id="rId20"/>
    <p:sldId id="1509" r:id="rId21"/>
    <p:sldId id="1444" r:id="rId22"/>
    <p:sldId id="1510" r:id="rId23"/>
    <p:sldId id="1511" r:id="rId24"/>
    <p:sldId id="1512" r:id="rId25"/>
    <p:sldId id="1513" r:id="rId26"/>
    <p:sldId id="1445" r:id="rId27"/>
    <p:sldId id="1446" r:id="rId28"/>
    <p:sldId id="1563" r:id="rId29"/>
    <p:sldId id="1568" r:id="rId30"/>
    <p:sldId id="1447" r:id="rId31"/>
    <p:sldId id="1569" r:id="rId32"/>
    <p:sldId id="1570" r:id="rId33"/>
    <p:sldId id="1571" r:id="rId34"/>
    <p:sldId id="1572" r:id="rId35"/>
    <p:sldId id="1575" r:id="rId36"/>
    <p:sldId id="1573" r:id="rId37"/>
    <p:sldId id="1574" r:id="rId38"/>
    <p:sldId id="1564" r:id="rId39"/>
    <p:sldId id="1565" r:id="rId40"/>
    <p:sldId id="1566" r:id="rId41"/>
    <p:sldId id="1576" r:id="rId42"/>
    <p:sldId id="1448" r:id="rId43"/>
    <p:sldId id="1567" r:id="rId44"/>
    <p:sldId id="1597" r:id="rId45"/>
    <p:sldId id="1449" r:id="rId46"/>
    <p:sldId id="1577" r:id="rId47"/>
    <p:sldId id="1578" r:id="rId48"/>
    <p:sldId id="1598" r:id="rId49"/>
    <p:sldId id="1450" r:id="rId50"/>
    <p:sldId id="1579" r:id="rId51"/>
    <p:sldId id="1580" r:id="rId52"/>
    <p:sldId id="1581" r:id="rId53"/>
    <p:sldId id="1582" r:id="rId54"/>
    <p:sldId id="1583" r:id="rId55"/>
    <p:sldId id="1451" r:id="rId56"/>
    <p:sldId id="1584" r:id="rId57"/>
    <p:sldId id="1452" r:id="rId58"/>
    <p:sldId id="1599" r:id="rId59"/>
    <p:sldId id="1585" r:id="rId60"/>
    <p:sldId id="1600" r:id="rId61"/>
    <p:sldId id="1586" r:id="rId62"/>
    <p:sldId id="1601" r:id="rId63"/>
    <p:sldId id="1587" r:id="rId64"/>
    <p:sldId id="1453" r:id="rId65"/>
    <p:sldId id="1588" r:id="rId66"/>
    <p:sldId id="1589" r:id="rId67"/>
    <p:sldId id="1602" r:id="rId68"/>
    <p:sldId id="1590" r:id="rId69"/>
    <p:sldId id="1591" r:id="rId70"/>
    <p:sldId id="1603" r:id="rId71"/>
    <p:sldId id="1454" r:id="rId72"/>
    <p:sldId id="1592" r:id="rId73"/>
    <p:sldId id="1605" r:id="rId74"/>
    <p:sldId id="1593" r:id="rId75"/>
    <p:sldId id="1594" r:id="rId76"/>
    <p:sldId id="1606" r:id="rId77"/>
    <p:sldId id="1455" r:id="rId78"/>
    <p:sldId id="1595" r:id="rId79"/>
    <p:sldId id="1596" r:id="rId80"/>
    <p:sldId id="1604" r:id="rId81"/>
    <p:sldId id="1607" r:id="rId82"/>
    <p:sldId id="1608" r:id="rId83"/>
    <p:sldId id="1609" r:id="rId84"/>
    <p:sldId id="1456" r:id="rId85"/>
    <p:sldId id="1610" r:id="rId86"/>
    <p:sldId id="1611" r:id="rId87"/>
    <p:sldId id="1612" r:id="rId88"/>
    <p:sldId id="1613" r:id="rId89"/>
    <p:sldId id="1614" r:id="rId90"/>
    <p:sldId id="1615" r:id="rId91"/>
    <p:sldId id="1616" r:id="rId92"/>
    <p:sldId id="1622" r:id="rId93"/>
    <p:sldId id="1457" r:id="rId94"/>
    <p:sldId id="1617" r:id="rId95"/>
    <p:sldId id="1618" r:id="rId96"/>
    <p:sldId id="1619" r:id="rId97"/>
    <p:sldId id="1620" r:id="rId98"/>
    <p:sldId id="1458" r:id="rId99"/>
    <p:sldId id="1621" r:id="rId100"/>
    <p:sldId id="1623" r:id="rId101"/>
    <p:sldId id="1635" r:id="rId102"/>
    <p:sldId id="1459" r:id="rId103"/>
    <p:sldId id="1624" r:id="rId104"/>
    <p:sldId id="1625" r:id="rId105"/>
    <p:sldId id="1636" r:id="rId106"/>
  </p:sldIdLst>
  <p:sldSz cx="9144000" cy="6858000" type="screen4x3"/>
  <p:notesSz cx="6858000" cy="9144000"/>
  <p:custDataLst>
    <p:tags r:id="rId10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50" autoAdjust="0"/>
    <p:restoredTop sz="89414" autoAdjust="0"/>
  </p:normalViewPr>
  <p:slideViewPr>
    <p:cSldViewPr snapToGrid="0">
      <p:cViewPr varScale="1">
        <p:scale>
          <a:sx n="96" d="100"/>
          <a:sy n="96" d="100"/>
        </p:scale>
        <p:origin x="1314" y="3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gs" Target="tags/tag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2023-09-01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6507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4133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6617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插值与拟合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package" Target="../embeddings/Microsoft_Word_Document9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4.emf"/><Relationship Id="rId4" Type="http://schemas.openxmlformats.org/officeDocument/2006/relationships/package" Target="../embeddings/Microsoft_Word_Document95.docx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package" Target="../embeddings/Microsoft_Word_Document96.docx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package" Target="../embeddings/Microsoft_Word_Document97.docx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package" Target="../embeddings/Microsoft_Word_Document9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8.emf"/><Relationship Id="rId4" Type="http://schemas.openxmlformats.org/officeDocument/2006/relationships/package" Target="../embeddings/Microsoft_Word_Document99.docx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emf"/><Relationship Id="rId4" Type="http://schemas.openxmlformats.org/officeDocument/2006/relationships/package" Target="../embeddings/Microsoft_Word_Document18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Word_Document22.doc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7.docx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49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Word_Document40.docx"/><Relationship Id="rId5" Type="http://schemas.openxmlformats.org/officeDocument/2006/relationships/image" Target="../media/image48.emf"/><Relationship Id="rId4" Type="http://schemas.openxmlformats.org/officeDocument/2006/relationships/package" Target="../embeddings/Microsoft_Word_Document39.docx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emf"/><Relationship Id="rId4" Type="http://schemas.openxmlformats.org/officeDocument/2006/relationships/package" Target="../embeddings/Microsoft_Word_Document44.docx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emf"/><Relationship Id="rId4" Type="http://schemas.openxmlformats.org/officeDocument/2006/relationships/package" Target="../embeddings/Microsoft_Word_Document56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Word_Document4.docx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emf"/><Relationship Id="rId4" Type="http://schemas.openxmlformats.org/officeDocument/2006/relationships/package" Target="../embeddings/Microsoft_Word_Document72.docx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81.docx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2.docx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package" Target="../embeddings/Microsoft_Word_Document83.docx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package" Target="../embeddings/Microsoft_Word_Document84.docx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7.docx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package" Target="../embeddings/Microsoft_Word_Document86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6.emf"/><Relationship Id="rId4" Type="http://schemas.openxmlformats.org/officeDocument/2006/relationships/package" Target="../embeddings/Microsoft_Word_Document87.docx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emf"/><Relationship Id="rId4" Type="http://schemas.openxmlformats.org/officeDocument/2006/relationships/package" Target="../embeddings/Microsoft_Word_Document18.docx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package" Target="../embeddings/Microsoft_Word_Document89.docx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package" Target="../embeddings/Microsoft_Word_Document91.docx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package" Target="../embeddings/Microsoft_Word_Document92.docx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package" Target="../embeddings/Microsoft_Word_Document93.docx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790322" y="1518758"/>
            <a:ext cx="1915875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5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287188" y="2719977"/>
            <a:ext cx="3134157" cy="800203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插值与拟合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720314" y="744316"/>
            <a:ext cx="740753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clc, clear, close all, z0=load('data5_7.txt');</a:t>
            </a:r>
            <a:endParaRPr lang="zh-CN" altLang="zh-CN" sz="1600"/>
          </a:p>
          <a:p>
            <a:r>
              <a:rPr lang="en-US" altLang="zh-CN" sz="1600" b="1"/>
              <a:t>x0=0:100:1400; y0=1200:-100:0;</a:t>
            </a:r>
            <a:endParaRPr lang="zh-CN" altLang="zh-CN" sz="1600"/>
          </a:p>
          <a:p>
            <a:r>
              <a:rPr lang="en-US" altLang="zh-CN" sz="1600" b="1"/>
              <a:t>x=0:10:1400; y=[1200:-10:0]'; </a:t>
            </a:r>
            <a:endParaRPr lang="zh-CN" altLang="zh-CN" sz="1600"/>
          </a:p>
          <a:p>
            <a:r>
              <a:rPr lang="en-US" altLang="zh-CN" sz="1600" b="1"/>
              <a:t>pp=csape({x0,y0},z0'); %</a:t>
            </a:r>
            <a:r>
              <a:rPr lang="zh-CN" altLang="zh-CN" sz="1600" b="1"/>
              <a:t>双三次样条插值</a:t>
            </a:r>
            <a:r>
              <a:rPr lang="en-US" altLang="zh-CN" sz="1600" b="1"/>
              <a:t>,</a:t>
            </a:r>
            <a:r>
              <a:rPr lang="zh-CN" altLang="zh-CN" sz="1600" b="1"/>
              <a:t>注意这里</a:t>
            </a:r>
            <a:r>
              <a:rPr lang="en-US" altLang="zh-CN" sz="1600" b="1"/>
              <a:t>z0</a:t>
            </a:r>
            <a:r>
              <a:rPr lang="zh-CN" altLang="zh-CN" sz="1600" b="1"/>
              <a:t>要转置</a:t>
            </a:r>
            <a:endParaRPr lang="zh-CN" altLang="zh-CN" sz="1600"/>
          </a:p>
          <a:p>
            <a:r>
              <a:rPr lang="en-US" altLang="zh-CN" sz="1600" b="1"/>
              <a:t>z=fnval(pp,{x,y}); z=z'; %</a:t>
            </a:r>
            <a:r>
              <a:rPr lang="zh-CN" altLang="zh-CN" sz="1600" b="1"/>
              <a:t>为了和</a:t>
            </a:r>
            <a:r>
              <a:rPr lang="en-US" altLang="zh-CN" sz="1600" b="1"/>
              <a:t>z0</a:t>
            </a:r>
            <a:r>
              <a:rPr lang="zh-CN" altLang="zh-CN" sz="1600" b="1"/>
              <a:t>的矩阵维数一致</a:t>
            </a:r>
            <a:endParaRPr lang="zh-CN" altLang="zh-CN" sz="1600"/>
          </a:p>
          <a:p>
            <a:r>
              <a:rPr lang="en-US" altLang="zh-CN" sz="1600" b="1"/>
              <a:t>max_z=max(max(z)), min_z=min(min(z))</a:t>
            </a:r>
            <a:endParaRPr lang="zh-CN" altLang="zh-CN" sz="1600"/>
          </a:p>
          <a:p>
            <a:r>
              <a:rPr lang="en-US" altLang="zh-CN" sz="1600" b="1"/>
              <a:t>subplot(121),h=contour(x,y,z); clabel(h)  %</a:t>
            </a:r>
            <a:r>
              <a:rPr lang="zh-CN" altLang="zh-CN" sz="1600" b="1"/>
              <a:t>画等高线</a:t>
            </a:r>
            <a:endParaRPr lang="zh-CN" altLang="zh-CN" sz="1600"/>
          </a:p>
          <a:p>
            <a:r>
              <a:rPr lang="en-US" altLang="zh-CN" sz="1600" b="1"/>
              <a:t>subplot(122), surf(x,y,z)           %</a:t>
            </a:r>
            <a:r>
              <a:rPr lang="zh-CN" altLang="zh-CN" sz="1600" b="1"/>
              <a:t>画三维表面图</a:t>
            </a:r>
            <a:endParaRPr lang="zh-CN" altLang="zh-CN" sz="1600"/>
          </a:p>
          <a:p>
            <a:r>
              <a:rPr lang="en-US" altLang="zh-CN" sz="1600" b="1"/>
              <a:t>m=length(x); n=length(y); s=0; </a:t>
            </a:r>
            <a:endParaRPr lang="zh-CN" altLang="zh-CN" sz="1600"/>
          </a:p>
          <a:p>
            <a:r>
              <a:rPr lang="en-US" altLang="zh-CN" sz="1600" b="1"/>
              <a:t>for i=1:m-1</a:t>
            </a:r>
            <a:endParaRPr lang="zh-CN" altLang="zh-CN" sz="1600"/>
          </a:p>
          <a:p>
            <a:r>
              <a:rPr lang="en-US" altLang="zh-CN" sz="1600" b="1"/>
              <a:t>    for j=1:n-1</a:t>
            </a:r>
            <a:endParaRPr lang="zh-CN" altLang="zh-CN" sz="1600"/>
          </a:p>
          <a:p>
            <a:r>
              <a:rPr lang="en-US" altLang="zh-CN" sz="1600" b="1"/>
              <a:t>        p1=[x(i),y(j),z(j,i)];</a:t>
            </a:r>
            <a:endParaRPr lang="zh-CN" altLang="zh-CN" sz="1600"/>
          </a:p>
          <a:p>
            <a:r>
              <a:rPr lang="en-US" altLang="zh-CN" sz="1600" b="1"/>
              <a:t>        p2=[x(i+1),y(j),z(j,i+1)];</a:t>
            </a:r>
            <a:endParaRPr lang="zh-CN" altLang="zh-CN" sz="1600"/>
          </a:p>
          <a:p>
            <a:r>
              <a:rPr lang="en-US" altLang="zh-CN" sz="1600" b="1"/>
              <a:t>        p3=[x(i+1),y(j+1),z(j+1,i+1)];</a:t>
            </a:r>
            <a:endParaRPr lang="zh-CN" altLang="zh-CN" sz="1600"/>
          </a:p>
          <a:p>
            <a:r>
              <a:rPr lang="en-US" altLang="zh-CN" sz="1600" b="1"/>
              <a:t>        p4=[x(i),y(j+1),z(j+1,i)];</a:t>
            </a:r>
            <a:endParaRPr lang="zh-CN" altLang="zh-CN" sz="1600"/>
          </a:p>
          <a:p>
            <a:r>
              <a:rPr lang="en-US" altLang="zh-CN" sz="1600" b="1"/>
              <a:t>        p12=norm(p1-p2); p23=norm(p3-p2); p13=norm(p3-p1);</a:t>
            </a:r>
            <a:endParaRPr lang="zh-CN" altLang="zh-CN" sz="1600"/>
          </a:p>
          <a:p>
            <a:r>
              <a:rPr lang="en-US" altLang="zh-CN" sz="1600" b="1"/>
              <a:t>        p14=norm(p4-p1); p34=norm(p4-p3);</a:t>
            </a:r>
            <a:endParaRPr lang="zh-CN" altLang="zh-CN" sz="1600"/>
          </a:p>
          <a:p>
            <a:r>
              <a:rPr lang="en-US" altLang="zh-CN" sz="1600" b="1"/>
              <a:t>        z1=(p12+p23+p13)/2;s1=sqrt(z1*(z1-p12)*(z1-p23)*(z1-p13));</a:t>
            </a:r>
            <a:endParaRPr lang="zh-CN" altLang="zh-CN" sz="1600"/>
          </a:p>
          <a:p>
            <a:r>
              <a:rPr lang="en-US" altLang="zh-CN" sz="1600" b="1"/>
              <a:t>        z2=(p13+p14+p34)/2; s2=sqrt(z2*(z2-p13)*(z2-p14)*(z2-p34));</a:t>
            </a:r>
            <a:endParaRPr lang="zh-CN" altLang="zh-CN" sz="1600"/>
          </a:p>
          <a:p>
            <a:r>
              <a:rPr lang="en-US" altLang="zh-CN" sz="1600" b="1"/>
              <a:t>        s=s+s1+s2;</a:t>
            </a:r>
            <a:endParaRPr lang="zh-CN" altLang="zh-CN" sz="1600"/>
          </a:p>
          <a:p>
            <a:r>
              <a:rPr lang="en-US" altLang="zh-CN" sz="1600" b="1"/>
              <a:t>    end</a:t>
            </a:r>
            <a:endParaRPr lang="zh-CN" altLang="zh-CN" sz="1600"/>
          </a:p>
          <a:p>
            <a:r>
              <a:rPr lang="en-US" altLang="zh-CN" sz="1600" b="1"/>
              <a:t>end</a:t>
            </a:r>
            <a:endParaRPr lang="zh-CN" altLang="zh-CN" sz="1600"/>
          </a:p>
          <a:p>
            <a:r>
              <a:rPr lang="en-US" altLang="zh-CN" sz="1600" b="1"/>
              <a:t>s %</a:t>
            </a:r>
            <a:r>
              <a:rPr lang="zh-CN" altLang="zh-CN" sz="1600" b="1"/>
              <a:t>显示面积的计算值</a:t>
            </a:r>
            <a:endParaRPr lang="zh-CN" altLang="zh-CN" sz="1600"/>
          </a:p>
        </p:txBody>
      </p:sp>
    </p:spTree>
    <p:extLst>
      <p:ext uri="{BB962C8B-B14F-4D97-AF65-F5344CB8AC3E}">
        <p14:creationId xmlns:p14="http://schemas.microsoft.com/office/powerpoint/2010/main" val="194281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253590"/>
              </p:ext>
            </p:extLst>
          </p:nvPr>
        </p:nvGraphicFramePr>
        <p:xfrm>
          <a:off x="531813" y="509028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509028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94925"/>
              </p:ext>
            </p:extLst>
          </p:nvPr>
        </p:nvGraphicFramePr>
        <p:xfrm>
          <a:off x="531813" y="3206750"/>
          <a:ext cx="7861300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370137" progId="Word.Document.12">
                  <p:embed/>
                </p:oleObj>
              </mc:Choice>
              <mc:Fallback>
                <p:oleObj name="Document" r:id="rId4" imgW="8129635" imgH="337013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206750"/>
                        <a:ext cx="7861300" cy="324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063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C612071-7498-46DE-80CA-C1F0DB4ACF9B}"/>
              </a:ext>
            </a:extLst>
          </p:cNvPr>
          <p:cNvSpPr txBox="1"/>
          <p:nvPr/>
        </p:nvSpPr>
        <p:spPr>
          <a:xfrm>
            <a:off x="599289" y="772069"/>
            <a:ext cx="826232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clc, clear</a:t>
            </a:r>
            <a:endParaRPr lang="zh-CN" altLang="zh-CN" sz="2400"/>
          </a:p>
          <a:p>
            <a:r>
              <a:rPr lang="en-US" altLang="zh-CN" sz="2400" b="1"/>
              <a:t>a=load('data5_22.txt');  %</a:t>
            </a:r>
            <a:r>
              <a:rPr lang="zh-CN" altLang="zh-CN" sz="2400" b="1"/>
              <a:t>把水流量和含沙量数据保存在纯文本文件</a:t>
            </a:r>
            <a:endParaRPr lang="zh-CN" altLang="zh-CN" sz="2400"/>
          </a:p>
          <a:p>
            <a:r>
              <a:rPr lang="en-US" altLang="zh-CN" sz="2400" b="1"/>
              <a:t>liu=a([1,3],:); liu=liu'; liu=liu(:);  %</a:t>
            </a:r>
            <a:r>
              <a:rPr lang="zh-CN" altLang="zh-CN" sz="2400" b="1"/>
              <a:t>提出水流量并按照顺序变成列向量</a:t>
            </a:r>
            <a:endParaRPr lang="zh-CN" altLang="zh-CN" sz="2400"/>
          </a:p>
          <a:p>
            <a:r>
              <a:rPr lang="en-US" altLang="zh-CN" sz="2400" b="1"/>
              <a:t>sha=a([2,4],:); sha=sha'; sha=sha(:); %</a:t>
            </a:r>
            <a:r>
              <a:rPr lang="zh-CN" altLang="zh-CN" sz="2400" b="1"/>
              <a:t>提出含沙量并按照顺序变成列向量</a:t>
            </a:r>
            <a:endParaRPr lang="zh-CN" altLang="zh-CN" sz="2400"/>
          </a:p>
          <a:p>
            <a:r>
              <a:rPr lang="en-US" altLang="zh-CN" sz="2400" b="1"/>
              <a:t>y=sha.*liu; y=y';  %</a:t>
            </a:r>
            <a:r>
              <a:rPr lang="zh-CN" altLang="zh-CN" sz="2400" b="1"/>
              <a:t>计算排沙量，并变成行向量</a:t>
            </a:r>
            <a:endParaRPr lang="zh-CN" altLang="zh-CN" sz="2400"/>
          </a:p>
          <a:p>
            <a:r>
              <a:rPr lang="en-US" altLang="zh-CN" sz="2400" b="1"/>
              <a:t>i=1:24; t=(12*i-4)*3600;</a:t>
            </a:r>
            <a:endParaRPr lang="zh-CN" altLang="zh-CN" sz="2400"/>
          </a:p>
          <a:p>
            <a:r>
              <a:rPr lang="en-US" altLang="zh-CN" sz="2400" b="1"/>
              <a:t>t1=t(1);t2=t(end);</a:t>
            </a:r>
            <a:endParaRPr lang="zh-CN" altLang="zh-CN" sz="2400"/>
          </a:p>
          <a:p>
            <a:r>
              <a:rPr lang="en-US" altLang="zh-CN" sz="2400" b="1"/>
              <a:t>pp=csape(t,y); %</a:t>
            </a:r>
            <a:r>
              <a:rPr lang="zh-CN" altLang="zh-CN" sz="2400" b="1"/>
              <a:t>进行三次样条插值</a:t>
            </a:r>
            <a:endParaRPr lang="zh-CN" altLang="zh-CN" sz="2400"/>
          </a:p>
          <a:p>
            <a:r>
              <a:rPr lang="en-US" altLang="zh-CN" sz="2400" b="1"/>
              <a:t>xsh=pp.coefs  %</a:t>
            </a:r>
            <a:r>
              <a:rPr lang="zh-CN" altLang="zh-CN" sz="2400" b="1"/>
              <a:t>求得插值多项式的系数矩阵，每一行是一个区间上多项式的系数。</a:t>
            </a:r>
            <a:endParaRPr lang="zh-CN" altLang="zh-CN" sz="2400"/>
          </a:p>
          <a:p>
            <a:r>
              <a:rPr lang="en-US" altLang="zh-CN" sz="2400" b="1"/>
              <a:t>TL=integral(@(t)fnval(pp,t),t1,t2)   %</a:t>
            </a:r>
            <a:r>
              <a:rPr lang="zh-CN" altLang="zh-CN" sz="2400" b="1"/>
              <a:t>求总含沙量的积分运算</a:t>
            </a:r>
            <a:endParaRPr lang="zh-CN" altLang="zh-CN" sz="2400"/>
          </a:p>
        </p:txBody>
      </p:sp>
    </p:spTree>
    <p:extLst>
      <p:ext uri="{BB962C8B-B14F-4D97-AF65-F5344CB8AC3E}">
        <p14:creationId xmlns:p14="http://schemas.microsoft.com/office/powerpoint/2010/main" val="400271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5771859"/>
              </p:ext>
            </p:extLst>
          </p:nvPr>
        </p:nvGraphicFramePr>
        <p:xfrm>
          <a:off x="504825" y="1624013"/>
          <a:ext cx="8188325" cy="436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61078" progId="Word.Document.12">
                  <p:embed/>
                </p:oleObj>
              </mc:Choice>
              <mc:Fallback>
                <p:oleObj name="Document" r:id="rId2" imgW="8153322" imgH="436107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367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问题（</a:t>
            </a:r>
            <a:r>
              <a:rPr lang="en-US" altLang="zh-CN" sz="3600" b="1">
                <a:solidFill>
                  <a:srgbClr val="0293B8"/>
                </a:solidFill>
              </a:rPr>
              <a:t>2</a:t>
            </a:r>
            <a:r>
              <a:rPr lang="zh-CN" altLang="zh-CN" sz="3600" b="1">
                <a:solidFill>
                  <a:srgbClr val="0293B8"/>
                </a:solidFill>
              </a:rPr>
              <a:t>）模型的建立与求解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81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7690203"/>
              </p:ext>
            </p:extLst>
          </p:nvPr>
        </p:nvGraphicFramePr>
        <p:xfrm>
          <a:off x="531813" y="804863"/>
          <a:ext cx="7861300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0496" progId="Word.Document.12">
                  <p:embed/>
                </p:oleObj>
              </mc:Choice>
              <mc:Fallback>
                <p:oleObj name="Document" r:id="rId2" imgW="8129635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36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6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431317"/>
              </p:ext>
            </p:extLst>
          </p:nvPr>
        </p:nvGraphicFramePr>
        <p:xfrm>
          <a:off x="531813" y="804863"/>
          <a:ext cx="7861300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84988" progId="Word.Document.12">
                  <p:embed/>
                </p:oleObj>
              </mc:Choice>
              <mc:Fallback>
                <p:oleObj name="Document" r:id="rId2" imgW="8129635" imgH="318498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71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4F9EBFA-1254-4F10-A8E7-99E1CCF852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8465862"/>
              </p:ext>
            </p:extLst>
          </p:nvPr>
        </p:nvGraphicFramePr>
        <p:xfrm>
          <a:off x="746966" y="4046538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6966" y="4046538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376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C612071-7498-46DE-80CA-C1F0DB4ACF9B}"/>
              </a:ext>
            </a:extLst>
          </p:cNvPr>
          <p:cNvSpPr txBox="1"/>
          <p:nvPr/>
        </p:nvSpPr>
        <p:spPr>
          <a:xfrm>
            <a:off x="599289" y="772069"/>
            <a:ext cx="8262321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/>
              <a:t>clc, clear, format long g, close all</a:t>
            </a:r>
            <a:endParaRPr lang="zh-CN" altLang="zh-CN" sz="2200"/>
          </a:p>
          <a:p>
            <a:r>
              <a:rPr lang="en-US" altLang="zh-CN" sz="2200" b="1"/>
              <a:t>a=load('data5_22.txt');  %</a:t>
            </a:r>
            <a:r>
              <a:rPr lang="zh-CN" altLang="zh-CN" sz="2200" b="1"/>
              <a:t>把水流量和含沙量数据保存在纯文本文件</a:t>
            </a:r>
            <a:endParaRPr lang="zh-CN" altLang="zh-CN" sz="2200"/>
          </a:p>
          <a:p>
            <a:r>
              <a:rPr lang="en-US" altLang="zh-CN" sz="2200" b="1"/>
              <a:t>liu=a([1,3],:); liu=liu'; liu=liu(:);  %</a:t>
            </a:r>
            <a:r>
              <a:rPr lang="zh-CN" altLang="zh-CN" sz="2200" b="1"/>
              <a:t>提出水流量并按照顺序变成列向量</a:t>
            </a:r>
            <a:endParaRPr lang="zh-CN" altLang="zh-CN" sz="2200"/>
          </a:p>
          <a:p>
            <a:r>
              <a:rPr lang="en-US" altLang="zh-CN" sz="2200" b="1"/>
              <a:t>sha=a([2,4],:); sha=sha'; sha=sha(:); %</a:t>
            </a:r>
            <a:r>
              <a:rPr lang="zh-CN" altLang="zh-CN" sz="2200" b="1"/>
              <a:t>提出含沙量并按照顺序变成列向量</a:t>
            </a:r>
            <a:endParaRPr lang="zh-CN" altLang="zh-CN" sz="2200"/>
          </a:p>
          <a:p>
            <a:r>
              <a:rPr lang="en-US" altLang="zh-CN" sz="2200" b="1"/>
              <a:t>y=sha.*liu; </a:t>
            </a:r>
            <a:endParaRPr lang="zh-CN" altLang="zh-CN" sz="2200"/>
          </a:p>
          <a:p>
            <a:r>
              <a:rPr lang="en-US" altLang="zh-CN" sz="2200" b="1"/>
              <a:t>subplot(1,2,1), plot(liu(1:11),y(1:11),'*')</a:t>
            </a:r>
            <a:endParaRPr lang="zh-CN" altLang="zh-CN" sz="2200"/>
          </a:p>
          <a:p>
            <a:r>
              <a:rPr lang="en-US" altLang="zh-CN" sz="2200" b="1"/>
              <a:t>subplot(1,2,2), plot(liu(12:24),y(12:24),'*')</a:t>
            </a:r>
            <a:endParaRPr lang="zh-CN" altLang="zh-CN" sz="2200"/>
          </a:p>
          <a:p>
            <a:r>
              <a:rPr lang="en-US" altLang="zh-CN" sz="2200" b="1"/>
              <a:t>for j=1:2  %</a:t>
            </a:r>
            <a:r>
              <a:rPr lang="zh-CN" altLang="zh-CN" sz="2200" b="1"/>
              <a:t>第一阶段的拟合</a:t>
            </a:r>
            <a:endParaRPr lang="zh-CN" altLang="zh-CN" sz="2200"/>
          </a:p>
          <a:p>
            <a:r>
              <a:rPr lang="en-US" altLang="zh-CN" sz="2200" b="1"/>
              <a:t>    [ft1,st1]=fit(liu(1:11),y(1:11),['poly',int2str(j)])</a:t>
            </a:r>
            <a:endParaRPr lang="zh-CN" altLang="zh-CN" sz="2200"/>
          </a:p>
          <a:p>
            <a:r>
              <a:rPr lang="en-US" altLang="zh-CN" sz="2200" b="1"/>
              <a:t>    xs=coeffvalues(ft1)  %</a:t>
            </a:r>
            <a:r>
              <a:rPr lang="zh-CN" altLang="zh-CN" sz="2200" b="1"/>
              <a:t>显示拟合的系数</a:t>
            </a:r>
            <a:endParaRPr lang="zh-CN" altLang="zh-CN" sz="2200"/>
          </a:p>
          <a:p>
            <a:r>
              <a:rPr lang="en-US" altLang="zh-CN" sz="2200" b="1"/>
              <a:t>end</a:t>
            </a:r>
            <a:endParaRPr lang="zh-CN" altLang="zh-CN" sz="2200"/>
          </a:p>
          <a:p>
            <a:r>
              <a:rPr lang="en-US" altLang="zh-CN" sz="2200" b="1"/>
              <a:t>for j=1:2  %</a:t>
            </a:r>
            <a:r>
              <a:rPr lang="zh-CN" altLang="zh-CN" sz="2200" b="1"/>
              <a:t>第二阶段的拟合</a:t>
            </a:r>
            <a:endParaRPr lang="zh-CN" altLang="zh-CN" sz="2200"/>
          </a:p>
          <a:p>
            <a:r>
              <a:rPr lang="en-US" altLang="zh-CN" sz="2200" b="1"/>
              <a:t>    [ft2,st2]=fit(liu(12:24),y(12:24),['poly',int2str(j)])</a:t>
            </a:r>
            <a:endParaRPr lang="zh-CN" altLang="zh-CN" sz="2200"/>
          </a:p>
          <a:p>
            <a:r>
              <a:rPr lang="en-US" altLang="zh-CN" sz="2200" b="1"/>
              <a:t>    xs=coeffvalues(ft2)  %</a:t>
            </a:r>
            <a:r>
              <a:rPr lang="zh-CN" altLang="zh-CN" sz="2200" b="1"/>
              <a:t>显示拟合的系数</a:t>
            </a:r>
            <a:endParaRPr lang="zh-CN" altLang="zh-CN" sz="2200"/>
          </a:p>
          <a:p>
            <a:r>
              <a:rPr lang="en-US" altLang="zh-CN" sz="2200" b="1"/>
              <a:t>end</a:t>
            </a:r>
            <a:endParaRPr lang="zh-CN" altLang="zh-CN" sz="2200"/>
          </a:p>
          <a:p>
            <a:r>
              <a:rPr lang="en-US" altLang="zh-CN" sz="2200" b="1"/>
              <a:t>format  %</a:t>
            </a:r>
            <a:r>
              <a:rPr lang="zh-CN" altLang="zh-CN" sz="2200" b="1"/>
              <a:t>恢复短小数的显示格式</a:t>
            </a:r>
            <a:endParaRPr lang="zh-CN" altLang="zh-CN" sz="2200"/>
          </a:p>
        </p:txBody>
      </p:sp>
    </p:spTree>
    <p:extLst>
      <p:ext uri="{BB962C8B-B14F-4D97-AF65-F5344CB8AC3E}">
        <p14:creationId xmlns:p14="http://schemas.microsoft.com/office/powerpoint/2010/main" val="301680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3202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5.3.2  </a:t>
            </a:r>
            <a:r>
              <a:rPr lang="zh-CN" altLang="en-US" sz="4200" b="1">
                <a:solidFill>
                  <a:srgbClr val="319095"/>
                </a:solidFill>
              </a:rPr>
              <a:t>散乱数据插值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253480"/>
              </p:ext>
            </p:extLst>
          </p:nvPr>
        </p:nvGraphicFramePr>
        <p:xfrm>
          <a:off x="384870" y="1483192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870" y="1483192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919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049980"/>
              </p:ext>
            </p:extLst>
          </p:nvPr>
        </p:nvGraphicFramePr>
        <p:xfrm>
          <a:off x="504825" y="1624013"/>
          <a:ext cx="8188325" cy="390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900728" progId="Word.Document.12">
                  <p:embed/>
                </p:oleObj>
              </mc:Choice>
              <mc:Fallback>
                <p:oleObj name="Document" r:id="rId2" imgW="8153322" imgH="390072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903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01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函数</a:t>
            </a:r>
            <a:r>
              <a:rPr lang="en-US" altLang="zh-CN" sz="3600" b="1">
                <a:solidFill>
                  <a:srgbClr val="0293B8"/>
                </a:solidFill>
              </a:rPr>
              <a:t>griddata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55674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01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函数</a:t>
            </a:r>
            <a:r>
              <a:rPr lang="en-US" altLang="zh-CN" sz="3600" b="1">
                <a:solidFill>
                  <a:srgbClr val="0293B8"/>
                </a:solidFill>
              </a:rPr>
              <a:t>scatteredInterpolant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103387"/>
              </p:ext>
            </p:extLst>
          </p:nvPr>
        </p:nvGraphicFramePr>
        <p:xfrm>
          <a:off x="531813" y="804863"/>
          <a:ext cx="7861300" cy="34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4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134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9085047"/>
              </p:ext>
            </p:extLst>
          </p:nvPr>
        </p:nvGraphicFramePr>
        <p:xfrm>
          <a:off x="504825" y="1624013"/>
          <a:ext cx="8188325" cy="399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992582" progId="Word.Document.12">
                  <p:embed/>
                </p:oleObj>
              </mc:Choice>
              <mc:Fallback>
                <p:oleObj name="Document" r:id="rId2" imgW="8153322" imgH="399258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998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01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en-US" sz="3600" b="1">
                <a:solidFill>
                  <a:srgbClr val="0293B8"/>
                </a:solidFill>
              </a:rPr>
              <a:t>例题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17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293875"/>
              </p:ext>
            </p:extLst>
          </p:nvPr>
        </p:nvGraphicFramePr>
        <p:xfrm>
          <a:off x="531813" y="804863"/>
          <a:ext cx="7861300" cy="525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39551" progId="Word.Document.12">
                  <p:embed/>
                </p:oleObj>
              </mc:Choice>
              <mc:Fallback>
                <p:oleObj name="Document" r:id="rId2" imgW="8129635" imgH="543955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54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895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720314" y="744316"/>
            <a:ext cx="740753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/>
              <a:t>clc, clear, close all</a:t>
            </a:r>
            <a:endParaRPr lang="zh-CN" altLang="zh-CN" sz="2600"/>
          </a:p>
          <a:p>
            <a:r>
              <a:rPr lang="en-US" altLang="zh-CN" sz="2600" b="1"/>
              <a:t>x0=[129,140,103.5,88,185.5,195,105,157.5,107.5,77,81,162,162,117.5];</a:t>
            </a:r>
            <a:endParaRPr lang="zh-CN" altLang="zh-CN" sz="2600"/>
          </a:p>
          <a:p>
            <a:r>
              <a:rPr lang="en-US" altLang="zh-CN" sz="2600" b="1"/>
              <a:t>y0=[7.5,141.5,23,147,22.5,137.5,85.5,-6.5,-81,3,56.5,-66.5,84,-33.5];</a:t>
            </a:r>
            <a:endParaRPr lang="zh-CN" altLang="zh-CN" sz="2600"/>
          </a:p>
          <a:p>
            <a:r>
              <a:rPr lang="en-US" altLang="zh-CN" sz="2600" b="1"/>
              <a:t>z0=-[4,8,6,8,6,8,8,9,9,8,8,9,4,9];</a:t>
            </a:r>
            <a:endParaRPr lang="zh-CN" altLang="zh-CN" sz="2600"/>
          </a:p>
          <a:p>
            <a:r>
              <a:rPr lang="en-US" altLang="zh-CN" sz="2600" b="1"/>
              <a:t>xm0=minmax(x0)  %</a:t>
            </a:r>
            <a:r>
              <a:rPr lang="zh-CN" altLang="zh-CN" sz="2600" b="1"/>
              <a:t>求</a:t>
            </a:r>
            <a:r>
              <a:rPr lang="en-US" altLang="zh-CN" sz="2600" b="1"/>
              <a:t>x0</a:t>
            </a:r>
            <a:r>
              <a:rPr lang="zh-CN" altLang="zh-CN" sz="2600" b="1"/>
              <a:t>的最小值和最大值</a:t>
            </a:r>
            <a:endParaRPr lang="zh-CN" altLang="zh-CN" sz="2600"/>
          </a:p>
          <a:p>
            <a:r>
              <a:rPr lang="en-US" altLang="zh-CN" sz="2600" b="1"/>
              <a:t>ym0=minmax(y0)  %</a:t>
            </a:r>
            <a:r>
              <a:rPr lang="zh-CN" altLang="zh-CN" sz="2600" b="1"/>
              <a:t>求</a:t>
            </a:r>
            <a:r>
              <a:rPr lang="en-US" altLang="zh-CN" sz="2600" b="1"/>
              <a:t>y0</a:t>
            </a:r>
            <a:r>
              <a:rPr lang="zh-CN" altLang="zh-CN" sz="2600" b="1"/>
              <a:t>的最小值和最大值</a:t>
            </a:r>
            <a:endParaRPr lang="zh-CN" altLang="zh-CN" sz="2600"/>
          </a:p>
          <a:p>
            <a:r>
              <a:rPr lang="en-US" altLang="zh-CN" sz="2600" b="1"/>
              <a:t>xi=xm0(1):xm0(2); %</a:t>
            </a:r>
            <a:r>
              <a:rPr lang="zh-CN" altLang="zh-CN" sz="2600" b="1"/>
              <a:t>插值节点的</a:t>
            </a:r>
            <a:r>
              <a:rPr lang="en-US" altLang="zh-CN" sz="2600" b="1"/>
              <a:t>x</a:t>
            </a:r>
            <a:r>
              <a:rPr lang="zh-CN" altLang="zh-CN" sz="2600" b="1"/>
              <a:t>坐标取值</a:t>
            </a:r>
            <a:endParaRPr lang="zh-CN" altLang="zh-CN" sz="2600"/>
          </a:p>
          <a:p>
            <a:r>
              <a:rPr lang="en-US" altLang="zh-CN" sz="2600" b="1"/>
              <a:t>yi=ym0(1):ym0(2); %</a:t>
            </a:r>
            <a:r>
              <a:rPr lang="zh-CN" altLang="zh-CN" sz="2600" b="1"/>
              <a:t>插值节点的</a:t>
            </a:r>
            <a:r>
              <a:rPr lang="en-US" altLang="zh-CN" sz="2600" b="1"/>
              <a:t>y</a:t>
            </a:r>
            <a:r>
              <a:rPr lang="zh-CN" altLang="zh-CN" sz="2600" b="1"/>
              <a:t>坐标取值</a:t>
            </a:r>
            <a:endParaRPr lang="zh-CN" altLang="zh-CN" sz="2600"/>
          </a:p>
          <a:p>
            <a:r>
              <a:rPr lang="en-US" altLang="zh-CN" sz="2600" b="1"/>
              <a:t>Fz=scatteredInterpolant(x0',y0',z0','natural','nearest')</a:t>
            </a:r>
            <a:endParaRPr lang="zh-CN" altLang="zh-CN" sz="2600"/>
          </a:p>
          <a:p>
            <a:r>
              <a:rPr lang="en-US" altLang="zh-CN" sz="2600" b="1"/>
              <a:t>[xi,yi]=meshgrid(xi,yi); %</a:t>
            </a:r>
            <a:r>
              <a:rPr lang="zh-CN" altLang="zh-CN" sz="2600" b="1"/>
              <a:t>化成网格数据</a:t>
            </a:r>
            <a:endParaRPr lang="zh-CN" altLang="zh-CN" sz="2600"/>
          </a:p>
          <a:p>
            <a:r>
              <a:rPr lang="en-US" altLang="zh-CN" sz="2600" b="1"/>
              <a:t>zi=Fz(xi,yi); mesh(xi,yi,zi)</a:t>
            </a:r>
            <a:endParaRPr lang="zh-CN" altLang="zh-CN" sz="2600"/>
          </a:p>
        </p:txBody>
      </p:sp>
    </p:spTree>
    <p:extLst>
      <p:ext uri="{BB962C8B-B14F-4D97-AF65-F5344CB8AC3E}">
        <p14:creationId xmlns:p14="http://schemas.microsoft.com/office/powerpoint/2010/main" val="248723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2441659" y="3171111"/>
            <a:ext cx="6706442" cy="83097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拟合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73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5.4.1 </a:t>
            </a:r>
            <a:r>
              <a:rPr lang="zh-CN" altLang="en-US" sz="4200" b="1">
                <a:solidFill>
                  <a:srgbClr val="319095"/>
                </a:solidFill>
              </a:rPr>
              <a:t>最小二乘拟合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4736573"/>
              </p:ext>
            </p:extLst>
          </p:nvPr>
        </p:nvGraphicFramePr>
        <p:xfrm>
          <a:off x="570805" y="1188665"/>
          <a:ext cx="8188325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423702" progId="Word.Document.12">
                  <p:embed/>
                </p:oleObj>
              </mc:Choice>
              <mc:Fallback>
                <p:oleObj name="Document" r:id="rId2" imgW="8153322" imgH="542370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0805" y="1188665"/>
                        <a:ext cx="8188325" cy="543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986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4164449" y="1260414"/>
            <a:ext cx="34237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2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1957062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202766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1957062"/>
            <a:ext cx="7054567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插值方法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2734867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86642" y="2805468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7" y="2783770"/>
            <a:ext cx="4566083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MATLAB</a:t>
            </a: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一维插值及应用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609298" y="3570948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/>
          <p:nvPr/>
        </p:nvCxnSpPr>
        <p:spPr>
          <a:xfrm>
            <a:off x="4488270" y="364154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655731" y="3635578"/>
            <a:ext cx="520992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MATLAB</a:t>
            </a: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二维插值及应用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FFF521AE-FEB0-4901-AC67-B778052BCDF1}"/>
              </a:ext>
            </a:extLst>
          </p:cNvPr>
          <p:cNvSpPr txBox="1"/>
          <p:nvPr/>
        </p:nvSpPr>
        <p:spPr bwMode="auto">
          <a:xfrm>
            <a:off x="3613781" y="4395698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8FB52F2-5A68-45AF-AFAF-E4D38BE15F2C}"/>
              </a:ext>
            </a:extLst>
          </p:cNvPr>
          <p:cNvCxnSpPr/>
          <p:nvPr/>
        </p:nvCxnSpPr>
        <p:spPr>
          <a:xfrm>
            <a:off x="4492753" y="446629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40D26C12-7B68-48D0-9852-23A7B47E7FAD}"/>
              </a:ext>
            </a:extLst>
          </p:cNvPr>
          <p:cNvSpPr txBox="1"/>
          <p:nvPr/>
        </p:nvSpPr>
        <p:spPr bwMode="auto">
          <a:xfrm>
            <a:off x="4584021" y="4395698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拟合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标题层">
            <a:extLst>
              <a:ext uri="{FF2B5EF4-FFF2-40B4-BE49-F238E27FC236}">
                <a16:creationId xmlns:a16="http://schemas.microsoft.com/office/drawing/2014/main" id="{F96FD034-6E22-4E44-9106-D26A049201D9}"/>
              </a:ext>
            </a:extLst>
          </p:cNvPr>
          <p:cNvSpPr txBox="1"/>
          <p:nvPr/>
        </p:nvSpPr>
        <p:spPr bwMode="auto">
          <a:xfrm>
            <a:off x="3607670" y="5263770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AB1AE78-9072-461E-A2BE-A9DBF4448C93}"/>
              </a:ext>
            </a:extLst>
          </p:cNvPr>
          <p:cNvCxnSpPr/>
          <p:nvPr/>
        </p:nvCxnSpPr>
        <p:spPr>
          <a:xfrm>
            <a:off x="4486642" y="533437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60E440EB-D22A-4994-9586-E9D1381A5F6B}"/>
              </a:ext>
            </a:extLst>
          </p:cNvPr>
          <p:cNvSpPr txBox="1"/>
          <p:nvPr/>
        </p:nvSpPr>
        <p:spPr bwMode="auto">
          <a:xfrm>
            <a:off x="4577910" y="5263770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函数逼近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B870A837-94F4-4EC2-B998-C020D374E79B}"/>
              </a:ext>
            </a:extLst>
          </p:cNvPr>
          <p:cNvSpPr txBox="1"/>
          <p:nvPr/>
        </p:nvSpPr>
        <p:spPr bwMode="auto">
          <a:xfrm>
            <a:off x="3612153" y="6034732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2A53070-F508-4D77-A54B-841D625AB08D}"/>
              </a:ext>
            </a:extLst>
          </p:cNvPr>
          <p:cNvCxnSpPr/>
          <p:nvPr/>
        </p:nvCxnSpPr>
        <p:spPr>
          <a:xfrm>
            <a:off x="4491125" y="610533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9DD057A4-086F-49BF-902B-59494ED4D3E5}"/>
              </a:ext>
            </a:extLst>
          </p:cNvPr>
          <p:cNvSpPr txBox="1"/>
          <p:nvPr/>
        </p:nvSpPr>
        <p:spPr bwMode="auto">
          <a:xfrm>
            <a:off x="4582393" y="6034732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黄河小浪底调水调沙问题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5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50"/>
                            </p:stCondLst>
                            <p:childTnLst>
                              <p:par>
                                <p:cTn id="7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950"/>
                            </p:stCondLst>
                            <p:childTnLst>
                              <p:par>
                                <p:cTn id="8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50"/>
                            </p:stCondLst>
                            <p:childTnLst>
                              <p:par>
                                <p:cTn id="9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  <p:bldP spid="12" grpId="0"/>
      <p:bldP spid="14" grpId="0"/>
      <p:bldP spid="15" grpId="0"/>
      <p:bldP spid="17" grpId="0"/>
      <p:bldP spid="18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242465"/>
              </p:ext>
            </p:extLst>
          </p:nvPr>
        </p:nvGraphicFramePr>
        <p:xfrm>
          <a:off x="531813" y="804863"/>
          <a:ext cx="7861300" cy="41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15692" progId="Word.Document.12">
                  <p:embed/>
                </p:oleObj>
              </mc:Choice>
              <mc:Fallback>
                <p:oleObj name="Document" r:id="rId2" imgW="8129635" imgH="431569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6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30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059251"/>
              </p:ext>
            </p:extLst>
          </p:nvPr>
        </p:nvGraphicFramePr>
        <p:xfrm>
          <a:off x="570805" y="1314731"/>
          <a:ext cx="8188325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355262" progId="Word.Document.12">
                  <p:embed/>
                </p:oleObj>
              </mc:Choice>
              <mc:Fallback>
                <p:oleObj name="Document" r:id="rId2" imgW="8153322" imgH="535526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0805" y="1314731"/>
                        <a:ext cx="8188325" cy="536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线性最小二乘法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91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469394"/>
              </p:ext>
            </p:extLst>
          </p:nvPr>
        </p:nvGraphicFramePr>
        <p:xfrm>
          <a:off x="531813" y="804863"/>
          <a:ext cx="7861300" cy="399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38468" progId="Word.Document.12">
                  <p:embed/>
                </p:oleObj>
              </mc:Choice>
              <mc:Fallback>
                <p:oleObj name="Document" r:id="rId2" imgW="8129635" imgH="413846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998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658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223060"/>
              </p:ext>
            </p:extLst>
          </p:nvPr>
        </p:nvGraphicFramePr>
        <p:xfrm>
          <a:off x="531813" y="804863"/>
          <a:ext cx="7861300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8144" progId="Word.Document.12">
                  <p:embed/>
                </p:oleObj>
              </mc:Choice>
              <mc:Fallback>
                <p:oleObj name="Document" r:id="rId2" imgW="8129635" imgH="31781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71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59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051622"/>
              </p:ext>
            </p:extLst>
          </p:nvPr>
        </p:nvGraphicFramePr>
        <p:xfrm>
          <a:off x="531813" y="804863"/>
          <a:ext cx="7861300" cy="473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09680" progId="Word.Document.12">
                  <p:embed/>
                </p:oleObj>
              </mc:Choice>
              <mc:Fallback>
                <p:oleObj name="Document" r:id="rId2" imgW="8129635" imgH="49096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3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202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4565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545944"/>
              </p:ext>
            </p:extLst>
          </p:nvPr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271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8698660"/>
              </p:ext>
            </p:extLst>
          </p:nvPr>
        </p:nvGraphicFramePr>
        <p:xfrm>
          <a:off x="477837" y="1418571"/>
          <a:ext cx="8188325" cy="491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05718" progId="Word.Document.12">
                  <p:embed/>
                </p:oleObj>
              </mc:Choice>
              <mc:Fallback>
                <p:oleObj name="Document" r:id="rId2" imgW="8153322" imgH="490571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418571"/>
                        <a:ext cx="8188325" cy="4913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非</a:t>
            </a:r>
            <a:r>
              <a:rPr lang="zh-CN" altLang="zh-CN" sz="3600" b="1">
                <a:solidFill>
                  <a:srgbClr val="0293B8"/>
                </a:solidFill>
              </a:rPr>
              <a:t>线性最小二乘法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82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5426665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拟合函数的选择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63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44671"/>
              </p:ext>
            </p:extLst>
          </p:nvPr>
        </p:nvGraphicFramePr>
        <p:xfrm>
          <a:off x="531813" y="804863"/>
          <a:ext cx="7861300" cy="402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76290" progId="Word.Document.12">
                  <p:embed/>
                </p:oleObj>
              </mc:Choice>
              <mc:Fallback>
                <p:oleObj name="Document" r:id="rId2" imgW="8129635" imgH="417629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2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178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061876"/>
              </p:ext>
            </p:extLst>
          </p:nvPr>
        </p:nvGraphicFramePr>
        <p:xfrm>
          <a:off x="531813" y="804863"/>
          <a:ext cx="7861300" cy="393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67506" progId="Word.Document.12">
                  <p:embed/>
                </p:oleObj>
              </mc:Choice>
              <mc:Fallback>
                <p:oleObj name="Document" r:id="rId2" imgW="8129635" imgH="406750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93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788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4687313" y="2832556"/>
            <a:ext cx="4456687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MATLAB</a:t>
            </a: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二维插值及应用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44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91759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5.4.2</a:t>
            </a:r>
            <a:r>
              <a:rPr lang="zh-CN" altLang="zh-CN" sz="4200" b="1">
                <a:solidFill>
                  <a:srgbClr val="319095"/>
                </a:solidFill>
              </a:rPr>
              <a:t>线性最小二乘法的</a:t>
            </a:r>
            <a:r>
              <a:rPr lang="en-US" altLang="zh-CN" sz="4200" b="1">
                <a:solidFill>
                  <a:srgbClr val="319095"/>
                </a:solidFill>
              </a:rPr>
              <a:t>MATLAB</a:t>
            </a:r>
            <a:r>
              <a:rPr lang="zh-CN" altLang="zh-CN" sz="4200" b="1">
                <a:solidFill>
                  <a:srgbClr val="319095"/>
                </a:solidFill>
              </a:rPr>
              <a:t>实现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132773"/>
              </p:ext>
            </p:extLst>
          </p:nvPr>
        </p:nvGraphicFramePr>
        <p:xfrm>
          <a:off x="382588" y="2074863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解线性方程组拟合参数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51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533111"/>
              </p:ext>
            </p:extLst>
          </p:nvPr>
        </p:nvGraphicFramePr>
        <p:xfrm>
          <a:off x="531813" y="804863"/>
          <a:ext cx="7861300" cy="449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57172" progId="Word.Document.12">
                  <p:embed/>
                </p:oleObj>
              </mc:Choice>
              <mc:Fallback>
                <p:oleObj name="Document" r:id="rId2" imgW="8129635" imgH="46571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491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19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862778"/>
              </p:ext>
            </p:extLst>
          </p:nvPr>
        </p:nvGraphicFramePr>
        <p:xfrm>
          <a:off x="531813" y="804863"/>
          <a:ext cx="7861300" cy="455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25972" progId="Word.Document.12">
                  <p:embed/>
                </p:oleObj>
              </mc:Choice>
              <mc:Fallback>
                <p:oleObj name="Document" r:id="rId2" imgW="8129635" imgH="47259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5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416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151093"/>
              </p:ext>
            </p:extLst>
          </p:nvPr>
        </p:nvGraphicFramePr>
        <p:xfrm>
          <a:off x="641350" y="455240"/>
          <a:ext cx="7861300" cy="621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436616" progId="Word.Document.12">
                  <p:embed/>
                </p:oleObj>
              </mc:Choice>
              <mc:Fallback>
                <p:oleObj name="Document" r:id="rId2" imgW="8129635" imgH="643661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455240"/>
                        <a:ext cx="7861300" cy="621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061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82751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72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720314" y="744316"/>
            <a:ext cx="78185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clear, t=[0:7]'; </a:t>
            </a:r>
            <a:endParaRPr lang="zh-CN" altLang="zh-CN" sz="2800"/>
          </a:p>
          <a:p>
            <a:r>
              <a:rPr lang="en-US" altLang="zh-CN" sz="2800" b="1"/>
              <a:t>y=[27.0, 26.8, 26.5, 26.3, 26.1, 25.7, 25.3, 24.8]';</a:t>
            </a:r>
            <a:endParaRPr lang="zh-CN" altLang="zh-CN" sz="2800"/>
          </a:p>
          <a:p>
            <a:r>
              <a:rPr lang="en-US" altLang="zh-CN" sz="2800" b="1"/>
              <a:t>tb=mean(t); yb=mean(y);</a:t>
            </a:r>
            <a:endParaRPr lang="zh-CN" altLang="zh-CN" sz="2800"/>
          </a:p>
          <a:p>
            <a:r>
              <a:rPr lang="en-US" altLang="zh-CN" sz="2800" b="1"/>
              <a:t>ahat=sum((t-tb).*(y-yb))/sum((t-tb).^2) %</a:t>
            </a:r>
            <a:r>
              <a:rPr lang="zh-CN" altLang="zh-CN" sz="2800" b="1"/>
              <a:t>编程计算</a:t>
            </a:r>
            <a:endParaRPr lang="zh-CN" altLang="zh-CN" sz="2800"/>
          </a:p>
          <a:p>
            <a:r>
              <a:rPr lang="en-US" altLang="zh-CN" sz="2800" b="1"/>
              <a:t>bhat=yb-ahat*tb</a:t>
            </a:r>
            <a:endParaRPr lang="zh-CN" altLang="zh-CN" sz="2800"/>
          </a:p>
          <a:p>
            <a:r>
              <a:rPr lang="en-US" altLang="zh-CN" sz="2800" b="1"/>
              <a:t>a=[t,ones(8,1)];</a:t>
            </a:r>
            <a:endParaRPr lang="zh-CN" altLang="zh-CN" sz="2800"/>
          </a:p>
          <a:p>
            <a:r>
              <a:rPr lang="en-US" altLang="zh-CN" sz="2800" b="1"/>
              <a:t>cs=a\y  %</a:t>
            </a:r>
            <a:r>
              <a:rPr lang="zh-CN" altLang="zh-CN" sz="2800" b="1"/>
              <a:t>解超定线性方程组求拟合参数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395136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5996944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356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52153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471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970437"/>
              </p:ext>
            </p:extLst>
          </p:nvPr>
        </p:nvGraphicFramePr>
        <p:xfrm>
          <a:off x="531813" y="804863"/>
          <a:ext cx="7861300" cy="436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27856" progId="Word.Document.12">
                  <p:embed/>
                </p:oleObj>
              </mc:Choice>
              <mc:Fallback>
                <p:oleObj name="Document" r:id="rId2" imgW="8129635" imgH="45278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67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151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611835"/>
              </p:ext>
            </p:extLst>
          </p:nvPr>
        </p:nvGraphicFramePr>
        <p:xfrm>
          <a:off x="531813" y="804863"/>
          <a:ext cx="7861300" cy="304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49688" progId="Word.Document.12">
                  <p:embed/>
                </p:oleObj>
              </mc:Choice>
              <mc:Fallback>
                <p:oleObj name="Document" r:id="rId2" imgW="8129635" imgH="314968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4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473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3202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5.3.1  </a:t>
            </a:r>
            <a:r>
              <a:rPr lang="zh-CN" altLang="en-US" sz="4200" b="1">
                <a:solidFill>
                  <a:srgbClr val="319095"/>
                </a:solidFill>
              </a:rPr>
              <a:t>网格数据的插值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392072"/>
              </p:ext>
            </p:extLst>
          </p:nvPr>
        </p:nvGraphicFramePr>
        <p:xfrm>
          <a:off x="384870" y="1312784"/>
          <a:ext cx="8256587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5615598" progId="Word.Document.12">
                  <p:embed/>
                </p:oleObj>
              </mc:Choice>
              <mc:Fallback>
                <p:oleObj name="Document" r:id="rId3" imgW="8548607" imgH="5615598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870" y="1312784"/>
                        <a:ext cx="8256587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901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345517"/>
              </p:ext>
            </p:extLst>
          </p:nvPr>
        </p:nvGraphicFramePr>
        <p:xfrm>
          <a:off x="531813" y="804863"/>
          <a:ext cx="7861300" cy="525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47836" progId="Word.Document.12">
                  <p:embed/>
                </p:oleObj>
              </mc:Choice>
              <mc:Fallback>
                <p:oleObj name="Document" r:id="rId2" imgW="8129635" imgH="544783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54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995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720314" y="744316"/>
            <a:ext cx="781856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/>
              <a:t>clc, clear</a:t>
            </a:r>
            <a:endParaRPr lang="zh-CN" altLang="zh-CN" sz="2600"/>
          </a:p>
          <a:p>
            <a:r>
              <a:rPr lang="en-US" altLang="zh-CN" sz="2600" b="1"/>
              <a:t>x0=[5.764  6.286  6.759  7.168  7.408]';</a:t>
            </a:r>
            <a:endParaRPr lang="zh-CN" altLang="zh-CN" sz="2600"/>
          </a:p>
          <a:p>
            <a:r>
              <a:rPr lang="en-US" altLang="zh-CN" sz="2600" b="1"/>
              <a:t>y0=[0.648  1.202  1.823  2.526  3.360]';</a:t>
            </a:r>
            <a:endParaRPr lang="zh-CN" altLang="zh-CN" sz="2600"/>
          </a:p>
          <a:p>
            <a:r>
              <a:rPr lang="en-US" altLang="zh-CN" sz="2600" b="1"/>
              <a:t>a=[x0.^2, x0.*y0, y0.^2, x0, y0]; </a:t>
            </a:r>
            <a:endParaRPr lang="zh-CN" altLang="zh-CN" sz="2600"/>
          </a:p>
          <a:p>
            <a:r>
              <a:rPr lang="en-US" altLang="zh-CN" sz="2600" b="1"/>
              <a:t>b=-ones(5,1); c=a\b</a:t>
            </a:r>
            <a:endParaRPr lang="zh-CN" altLang="zh-CN" sz="2600"/>
          </a:p>
          <a:p>
            <a:r>
              <a:rPr lang="en-US" altLang="zh-CN" sz="2600" b="1"/>
              <a:t>fxy=@(x,y)c(1)*x.^2+c(2)*x.*y+c(3)*y.^2+c(4)*x+c(5)*y+1; %</a:t>
            </a:r>
            <a:r>
              <a:rPr lang="zh-CN" altLang="zh-CN" sz="2600" b="1"/>
              <a:t>定义匿名函数</a:t>
            </a:r>
            <a:endParaRPr lang="zh-CN" altLang="zh-CN" sz="2600"/>
          </a:p>
          <a:p>
            <a:r>
              <a:rPr lang="en-US" altLang="zh-CN" sz="2600" b="1"/>
              <a:t>h=fimplicit(fxy,[3.5,8,-1,5]), title('')</a:t>
            </a:r>
            <a:endParaRPr lang="zh-CN" altLang="zh-CN" sz="2600"/>
          </a:p>
          <a:p>
            <a:r>
              <a:rPr lang="en-US" altLang="zh-CN" sz="2600" b="1"/>
              <a:t>set(h,'Color','k','LineWidth',1.5)</a:t>
            </a:r>
            <a:endParaRPr lang="zh-CN" altLang="zh-CN" sz="2600"/>
          </a:p>
          <a:p>
            <a:r>
              <a:rPr lang="en-US" altLang="zh-CN" sz="2600" b="1"/>
              <a:t>xlabel('$x$','Interpreter','Latex')</a:t>
            </a:r>
            <a:endParaRPr lang="zh-CN" altLang="zh-CN" sz="2600"/>
          </a:p>
          <a:p>
            <a:r>
              <a:rPr lang="en-US" altLang="zh-CN" sz="2600" b="1"/>
              <a:t>ylabel('$y$','Interpreter','Latex','Rotation',0)</a:t>
            </a:r>
            <a:endParaRPr lang="zh-CN" altLang="zh-CN" sz="2600"/>
          </a:p>
        </p:txBody>
      </p:sp>
    </p:spTree>
    <p:extLst>
      <p:ext uri="{BB962C8B-B14F-4D97-AF65-F5344CB8AC3E}">
        <p14:creationId xmlns:p14="http://schemas.microsoft.com/office/powerpoint/2010/main" val="162726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454595"/>
              </p:ext>
            </p:extLst>
          </p:nvPr>
        </p:nvGraphicFramePr>
        <p:xfrm>
          <a:off x="477837" y="1301284"/>
          <a:ext cx="8188325" cy="605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6058034" progId="Word.Document.12">
                  <p:embed/>
                </p:oleObj>
              </mc:Choice>
              <mc:Fallback>
                <p:oleObj name="Document" r:id="rId2" imgW="8153322" imgH="6058034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301284"/>
                        <a:ext cx="8188325" cy="605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约束线性最小二乘解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10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83867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4439088"/>
              </p:ext>
            </p:extLst>
          </p:nvPr>
        </p:nvGraphicFramePr>
        <p:xfrm>
          <a:off x="641350" y="2359679"/>
          <a:ext cx="7861300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391389" progId="Word.Document.12">
                  <p:embed/>
                </p:oleObj>
              </mc:Choice>
              <mc:Fallback>
                <p:oleObj name="Document" r:id="rId4" imgW="8129635" imgH="339138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2359679"/>
                        <a:ext cx="7861300" cy="327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08D84DF-E741-4830-B213-531E263F24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826185"/>
              </p:ext>
            </p:extLst>
          </p:nvPr>
        </p:nvGraphicFramePr>
        <p:xfrm>
          <a:off x="1154299" y="5219700"/>
          <a:ext cx="7861300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29635" imgH="3392830" progId="Word.Document.12">
                  <p:embed/>
                </p:oleObj>
              </mc:Choice>
              <mc:Fallback>
                <p:oleObj name="Document" r:id="rId6" imgW="8129635" imgH="3392830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54299" y="5219700"/>
                        <a:ext cx="7861300" cy="327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644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720314" y="744316"/>
            <a:ext cx="78185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clear, a=load('data5_11.txt');</a:t>
            </a:r>
            <a:endParaRPr lang="zh-CN" altLang="zh-CN" sz="2800"/>
          </a:p>
          <a:p>
            <a:r>
              <a:rPr lang="en-US" altLang="zh-CN" sz="2800" b="1"/>
              <a:t>x0=a(1,:)'; d=a(2,:)'; C=[exp(x0),log(x0)]; </a:t>
            </a:r>
            <a:endParaRPr lang="zh-CN" altLang="zh-CN" sz="2800"/>
          </a:p>
          <a:p>
            <a:r>
              <a:rPr lang="en-US" altLang="zh-CN" sz="2800" b="1"/>
              <a:t>A=[1 1]; b=1; %</a:t>
            </a:r>
            <a:r>
              <a:rPr lang="zh-CN" altLang="zh-CN" sz="2800" b="1"/>
              <a:t>线性不等式的约束矩阵和常数项列</a:t>
            </a:r>
            <a:endParaRPr lang="zh-CN" altLang="zh-CN" sz="2800"/>
          </a:p>
          <a:p>
            <a:r>
              <a:rPr lang="en-US" altLang="zh-CN" sz="2800" b="1"/>
              <a:t>lb=zeros(2,1); %</a:t>
            </a:r>
            <a:r>
              <a:rPr lang="zh-CN" altLang="zh-CN" sz="2800" b="1"/>
              <a:t>参数向量的下界</a:t>
            </a:r>
            <a:endParaRPr lang="zh-CN" altLang="zh-CN" sz="2800"/>
          </a:p>
          <a:p>
            <a:r>
              <a:rPr lang="en-US" altLang="zh-CN" sz="2800" b="1"/>
              <a:t>cs=lsqlin(C,d,A,b,[],[],lb) %</a:t>
            </a:r>
            <a:r>
              <a:rPr lang="zh-CN" altLang="zh-CN" sz="2800" b="1"/>
              <a:t>拟合参数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407831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960938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en-US" sz="3600" b="1">
                <a:solidFill>
                  <a:srgbClr val="0293B8"/>
                </a:solidFill>
              </a:rPr>
              <a:t>多项式拟合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33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022840"/>
              </p:ext>
            </p:extLst>
          </p:nvPr>
        </p:nvGraphicFramePr>
        <p:xfrm>
          <a:off x="531813" y="804863"/>
          <a:ext cx="7861300" cy="409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47972" progId="Word.Document.12">
                  <p:embed/>
                </p:oleObj>
              </mc:Choice>
              <mc:Fallback>
                <p:oleObj name="Document" r:id="rId2" imgW="8129635" imgH="42479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9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419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1191083"/>
              </p:ext>
            </p:extLst>
          </p:nvPr>
        </p:nvGraphicFramePr>
        <p:xfrm>
          <a:off x="531813" y="804863"/>
          <a:ext cx="7861300" cy="296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076565" progId="Word.Document.12">
                  <p:embed/>
                </p:oleObj>
              </mc:Choice>
              <mc:Fallback>
                <p:oleObj name="Document" r:id="rId2" imgW="8129635" imgH="307656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96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331315"/>
              </p:ext>
            </p:extLst>
          </p:nvPr>
        </p:nvGraphicFramePr>
        <p:xfrm>
          <a:off x="531813" y="3901609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901609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657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720314" y="744316"/>
            <a:ext cx="78185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clear, a=load('data5_12.txt');</a:t>
            </a:r>
            <a:endParaRPr lang="zh-CN" altLang="zh-CN" sz="2800"/>
          </a:p>
          <a:p>
            <a:r>
              <a:rPr lang="en-US" altLang="zh-CN" sz="2800" b="1"/>
              <a:t>t0=a(1,:); y0=log(a(2,:));</a:t>
            </a:r>
            <a:endParaRPr lang="zh-CN" altLang="zh-CN" sz="2800"/>
          </a:p>
          <a:p>
            <a:r>
              <a:rPr lang="en-US" altLang="zh-CN" sz="2800" b="1"/>
              <a:t>p=polyfit(t0,y0,1), p(2)=exp(p(2))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06419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5.4.3 fittype</a:t>
            </a:r>
            <a:r>
              <a:rPr lang="zh-CN" altLang="zh-CN" sz="4200" b="1">
                <a:solidFill>
                  <a:srgbClr val="319095"/>
                </a:solidFill>
              </a:rPr>
              <a:t>和</a:t>
            </a:r>
            <a:r>
              <a:rPr lang="en-US" altLang="zh-CN" sz="4200" b="1">
                <a:solidFill>
                  <a:srgbClr val="319095"/>
                </a:solidFill>
              </a:rPr>
              <a:t>fit</a:t>
            </a:r>
            <a:r>
              <a:rPr lang="zh-CN" altLang="zh-CN" sz="4200" b="1">
                <a:solidFill>
                  <a:srgbClr val="319095"/>
                </a:solidFill>
              </a:rPr>
              <a:t>函数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987512"/>
              </p:ext>
            </p:extLst>
          </p:nvPr>
        </p:nvGraphicFramePr>
        <p:xfrm>
          <a:off x="490538" y="1501775"/>
          <a:ext cx="8189912" cy="330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306740" progId="Word.Document.12">
                  <p:embed/>
                </p:oleObj>
              </mc:Choice>
              <mc:Fallback>
                <p:oleObj name="Document" r:id="rId2" imgW="8153322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330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382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252659"/>
              </p:ext>
            </p:extLst>
          </p:nvPr>
        </p:nvGraphicFramePr>
        <p:xfrm>
          <a:off x="531813" y="804863"/>
          <a:ext cx="7861300" cy="412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65622" progId="Word.Document.12">
                  <p:embed/>
                </p:oleObj>
              </mc:Choice>
              <mc:Fallback>
                <p:oleObj name="Document" r:id="rId2" imgW="8129635" imgH="426562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22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899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507810"/>
              </p:ext>
            </p:extLst>
          </p:nvPr>
        </p:nvGraphicFramePr>
        <p:xfrm>
          <a:off x="531813" y="804863"/>
          <a:ext cx="7861300" cy="446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25473" progId="Word.Document.12">
                  <p:embed/>
                </p:oleObj>
              </mc:Choice>
              <mc:Fallback>
                <p:oleObj name="Document" r:id="rId2" imgW="8129635" imgH="462547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462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967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998178"/>
              </p:ext>
            </p:extLst>
          </p:nvPr>
        </p:nvGraphicFramePr>
        <p:xfrm>
          <a:off x="556745" y="987004"/>
          <a:ext cx="7861300" cy="450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62575" progId="Word.Document.12">
                  <p:embed/>
                </p:oleObj>
              </mc:Choice>
              <mc:Fallback>
                <p:oleObj name="Document" r:id="rId2" imgW="8129635" imgH="466257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6745" y="987004"/>
                        <a:ext cx="7861300" cy="450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917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59416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69CEDDA-C8E5-4F1A-A99D-E350DF05AD4A}"/>
              </a:ext>
            </a:extLst>
          </p:cNvPr>
          <p:cNvSpPr txBox="1"/>
          <p:nvPr/>
        </p:nvSpPr>
        <p:spPr>
          <a:xfrm>
            <a:off x="553179" y="1518096"/>
            <a:ext cx="78185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clear, t=[0:7]'; </a:t>
            </a:r>
            <a:endParaRPr lang="zh-CN" altLang="zh-CN" sz="2800"/>
          </a:p>
          <a:p>
            <a:r>
              <a:rPr lang="en-US" altLang="zh-CN" sz="2800" b="1"/>
              <a:t>y=[27.0, 26.8, 26.5, 26.3, 26.1, 25.7, 25.3, 24.8]';</a:t>
            </a:r>
            <a:endParaRPr lang="zh-CN" altLang="zh-CN" sz="2800"/>
          </a:p>
          <a:p>
            <a:r>
              <a:rPr lang="en-US" altLang="zh-CN" sz="2800" b="1"/>
              <a:t>f=fit(t,y,'poly1')  %</a:t>
            </a:r>
            <a:r>
              <a:rPr lang="zh-CN" altLang="zh-CN" sz="2800" b="1"/>
              <a:t>利用库模型函数类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203996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531522"/>
              </p:ext>
            </p:extLst>
          </p:nvPr>
        </p:nvGraphicFramePr>
        <p:xfrm>
          <a:off x="0" y="804862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804862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3C612071-7498-46DE-80CA-C1F0DB4ACF9B}"/>
              </a:ext>
            </a:extLst>
          </p:cNvPr>
          <p:cNvSpPr txBox="1"/>
          <p:nvPr/>
        </p:nvSpPr>
        <p:spPr>
          <a:xfrm>
            <a:off x="553179" y="1518096"/>
            <a:ext cx="78185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/>
              <a:t> </a:t>
            </a:r>
            <a:r>
              <a:rPr lang="en-US" altLang="zh-CN" sz="2800" b="1"/>
              <a:t>clc, clear</a:t>
            </a:r>
            <a:endParaRPr lang="zh-CN" altLang="zh-CN" sz="2800"/>
          </a:p>
          <a:p>
            <a:r>
              <a:rPr lang="en-US" altLang="zh-CN" sz="2800" b="1"/>
              <a:t>x0=linspace(1,10,20); y0=linspace(3,20,20);</a:t>
            </a:r>
            <a:endParaRPr lang="zh-CN" altLang="zh-CN" sz="2800"/>
          </a:p>
          <a:p>
            <a:r>
              <a:rPr lang="en-US" altLang="zh-CN" sz="2800" b="1"/>
              <a:t>z0=1+2*log(x0)+3*y0;  %</a:t>
            </a:r>
            <a:r>
              <a:rPr lang="zh-CN" altLang="zh-CN" sz="2800" b="1"/>
              <a:t>产生</a:t>
            </a:r>
            <a:r>
              <a:rPr lang="en-US" altLang="zh-CN" sz="2800" b="1"/>
              <a:t>z=1+2lnx+3y</a:t>
            </a:r>
            <a:r>
              <a:rPr lang="zh-CN" altLang="zh-CN" sz="2800" b="1"/>
              <a:t>的数据</a:t>
            </a:r>
            <a:endParaRPr lang="zh-CN" altLang="zh-CN" sz="2800"/>
          </a:p>
          <a:p>
            <a:r>
              <a:rPr lang="en-US" altLang="zh-CN" sz="2800" b="1"/>
              <a:t>g=fittype('a+b*log(x)+c*y', 'dependent', {'z'}, 'independent', {'x', 'y'})</a:t>
            </a:r>
            <a:endParaRPr lang="zh-CN" altLang="zh-CN" sz="2800"/>
          </a:p>
          <a:p>
            <a:r>
              <a:rPr lang="en-US" altLang="zh-CN" sz="2800" b="1"/>
              <a:t>f=fit([x0',y0'],z0',g,'StartPoint',rand(1,3))  %</a:t>
            </a:r>
            <a:r>
              <a:rPr lang="zh-CN" altLang="zh-CN" sz="2800" b="1"/>
              <a:t>利用模拟数据拟合</a:t>
            </a:r>
            <a:endParaRPr lang="zh-CN" altLang="zh-CN" sz="2800"/>
          </a:p>
          <a:p>
            <a:r>
              <a:rPr lang="en-US" altLang="zh-CN" sz="2800" b="1"/>
              <a:t> 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5113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511699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219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1883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5.4.4  </a:t>
            </a:r>
            <a:r>
              <a:rPr lang="zh-CN" altLang="zh-CN" sz="4200" b="1">
                <a:solidFill>
                  <a:srgbClr val="319095"/>
                </a:solidFill>
              </a:rPr>
              <a:t>非线性拟合的</a:t>
            </a:r>
            <a:r>
              <a:rPr lang="en-US" altLang="zh-CN" sz="4200" b="1">
                <a:solidFill>
                  <a:srgbClr val="319095"/>
                </a:solidFill>
              </a:rPr>
              <a:t>MATLAB</a:t>
            </a:r>
            <a:r>
              <a:rPr lang="zh-CN" altLang="zh-CN" sz="4200" b="1">
                <a:solidFill>
                  <a:srgbClr val="319095"/>
                </a:solidFill>
              </a:rPr>
              <a:t>实现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6899283"/>
              </p:ext>
            </p:extLst>
          </p:nvPr>
        </p:nvGraphicFramePr>
        <p:xfrm>
          <a:off x="490538" y="1501775"/>
          <a:ext cx="8189912" cy="464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630516" progId="Word.Document.12">
                  <p:embed/>
                </p:oleObj>
              </mc:Choice>
              <mc:Fallback>
                <p:oleObj name="Document" r:id="rId2" imgW="8153322" imgH="463051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464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407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2799897"/>
              </p:ext>
            </p:extLst>
          </p:nvPr>
        </p:nvGraphicFramePr>
        <p:xfrm>
          <a:off x="531813" y="804863"/>
          <a:ext cx="7861300" cy="544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40549" progId="Word.Document.12">
                  <p:embed/>
                </p:oleObj>
              </mc:Choice>
              <mc:Fallback>
                <p:oleObj name="Document" r:id="rId2" imgW="8129635" imgH="564054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4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057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987858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 fit</a:t>
            </a:r>
            <a:r>
              <a:rPr lang="zh-CN" altLang="zh-CN" sz="3600" b="1">
                <a:solidFill>
                  <a:srgbClr val="0293B8"/>
                </a:solidFill>
              </a:rPr>
              <a:t>函数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48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C612071-7498-46DE-80CA-C1F0DB4ACF9B}"/>
              </a:ext>
            </a:extLst>
          </p:cNvPr>
          <p:cNvSpPr txBox="1"/>
          <p:nvPr/>
        </p:nvSpPr>
        <p:spPr>
          <a:xfrm>
            <a:off x="566626" y="791954"/>
            <a:ext cx="78185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clear, d=load('data5_15.txt');</a:t>
            </a:r>
            <a:endParaRPr lang="zh-CN" altLang="zh-CN" sz="2800"/>
          </a:p>
          <a:p>
            <a:r>
              <a:rPr lang="en-US" altLang="zh-CN" sz="2800" b="1"/>
              <a:t>xy0=d([1,2],:)'; z0=d(3,:)';</a:t>
            </a:r>
            <a:endParaRPr lang="zh-CN" altLang="zh-CN" sz="2800"/>
          </a:p>
          <a:p>
            <a:r>
              <a:rPr lang="en-US" altLang="zh-CN" sz="2800" b="1"/>
              <a:t>g=fittype('a*exp(b*x)+c*y^2','dependent','z','independent',{'x', 'y'})</a:t>
            </a:r>
            <a:endParaRPr lang="zh-CN" altLang="zh-CN" sz="2800"/>
          </a:p>
          <a:p>
            <a:r>
              <a:rPr lang="en-US" altLang="zh-CN" sz="2800" b="1"/>
              <a:t>[f,st]=fit(xy0,z0,g,'StartPoint',rand(1,3))</a:t>
            </a:r>
            <a:endParaRPr lang="zh-CN" altLang="zh-CN" sz="280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010D9F2-8E9D-4130-B34D-5CC52408E2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180632"/>
              </p:ext>
            </p:extLst>
          </p:nvPr>
        </p:nvGraphicFramePr>
        <p:xfrm>
          <a:off x="408827" y="3429000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8827" y="3429000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444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71458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100611"/>
              </p:ext>
            </p:extLst>
          </p:nvPr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71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62635"/>
              </p:ext>
            </p:extLst>
          </p:nvPr>
        </p:nvGraphicFramePr>
        <p:xfrm>
          <a:off x="531813" y="804863"/>
          <a:ext cx="7861300" cy="440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73243" progId="Word.Document.12">
                  <p:embed/>
                </p:oleObj>
              </mc:Choice>
              <mc:Fallback>
                <p:oleObj name="Document" r:id="rId2" imgW="8129635" imgH="45732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40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0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C612071-7498-46DE-80CA-C1F0DB4ACF9B}"/>
              </a:ext>
            </a:extLst>
          </p:cNvPr>
          <p:cNvSpPr txBox="1"/>
          <p:nvPr/>
        </p:nvSpPr>
        <p:spPr>
          <a:xfrm>
            <a:off x="566626" y="724719"/>
            <a:ext cx="78185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</a:t>
            </a:r>
            <a:endParaRPr lang="zh-CN" altLang="zh-CN" sz="2800"/>
          </a:p>
          <a:p>
            <a:r>
              <a:rPr lang="en-US" altLang="zh-CN" sz="2800" b="1"/>
              <a:t>x0=[1:50]'; y0=2*cos(2*x0)+6*sin(2*x0);</a:t>
            </a:r>
            <a:endParaRPr lang="zh-CN" altLang="zh-CN" sz="2800"/>
          </a:p>
          <a:p>
            <a:r>
              <a:rPr lang="en-US" altLang="zh-CN" sz="2800" b="1"/>
              <a:t>lb=[-inf*ones(1,5),1]; ub=[inf*ones(1,5),1]; %w</a:t>
            </a:r>
            <a:r>
              <a:rPr lang="zh-CN" altLang="zh-CN" sz="2800" b="1"/>
              <a:t>参数在最后一个位置，约束</a:t>
            </a:r>
            <a:r>
              <a:rPr lang="en-US" altLang="zh-CN" sz="2800" b="1"/>
              <a:t>w=1</a:t>
            </a:r>
            <a:endParaRPr lang="zh-CN" altLang="zh-CN" sz="2800"/>
          </a:p>
          <a:p>
            <a:r>
              <a:rPr lang="en-US" altLang="zh-CN" sz="2800" b="1"/>
              <a:t>[f,g]=fit(x0,y0,'fourier2','Lower',lb,'Upper',ub)</a:t>
            </a:r>
            <a:endParaRPr lang="zh-CN" altLang="zh-CN" sz="280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CED142C-0757-4EEC-8FE5-2BFEC56030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462073"/>
              </p:ext>
            </p:extLst>
          </p:nvPr>
        </p:nvGraphicFramePr>
        <p:xfrm>
          <a:off x="409575" y="3425825"/>
          <a:ext cx="786130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010D9F2-8E9D-4130-B34D-5CC52408E2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9575" y="3425825"/>
                        <a:ext cx="786130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271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090104"/>
              </p:ext>
            </p:extLst>
          </p:nvPr>
        </p:nvGraphicFramePr>
        <p:xfrm>
          <a:off x="504919" y="606425"/>
          <a:ext cx="7861300" cy="625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473718" progId="Word.Document.12">
                  <p:embed/>
                </p:oleObj>
              </mc:Choice>
              <mc:Fallback>
                <p:oleObj name="Document" r:id="rId2" imgW="8129635" imgH="647371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919" y="606425"/>
                        <a:ext cx="7861300" cy="625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132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5529171"/>
              </p:ext>
            </p:extLst>
          </p:nvPr>
        </p:nvGraphicFramePr>
        <p:xfrm>
          <a:off x="510988" y="441886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0988" y="441886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3C612071-7498-46DE-80CA-C1F0DB4ACF9B}"/>
              </a:ext>
            </a:extLst>
          </p:cNvPr>
          <p:cNvSpPr txBox="1"/>
          <p:nvPr/>
        </p:nvSpPr>
        <p:spPr>
          <a:xfrm>
            <a:off x="662716" y="2096320"/>
            <a:ext cx="78185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clc, clear</a:t>
            </a:r>
            <a:endParaRPr lang="zh-CN" altLang="zh-CN" sz="2400"/>
          </a:p>
          <a:p>
            <a:r>
              <a:rPr lang="en-US" altLang="zh-CN" sz="2400" b="1"/>
              <a:t>g=@(a,b,c,d,k,x)(a+b*x).*(x&lt;k)+(c+d*x).*(x&gt;=k); %</a:t>
            </a:r>
            <a:r>
              <a:rPr lang="zh-CN" altLang="zh-CN" sz="2400" b="1"/>
              <a:t>定义匿名函数</a:t>
            </a:r>
            <a:endParaRPr lang="zh-CN" altLang="zh-CN" sz="2400"/>
          </a:p>
          <a:p>
            <a:r>
              <a:rPr lang="en-US" altLang="zh-CN" sz="2400" b="1"/>
              <a:t>g=fittype(g) %</a:t>
            </a:r>
            <a:r>
              <a:rPr lang="zh-CN" altLang="zh-CN" sz="2400" b="1"/>
              <a:t>生成</a:t>
            </a:r>
            <a:r>
              <a:rPr lang="en-US" altLang="zh-CN" sz="2400" b="1"/>
              <a:t>fittype</a:t>
            </a:r>
            <a:r>
              <a:rPr lang="zh-CN" altLang="zh-CN" sz="2400" b="1"/>
              <a:t>类型的函数类</a:t>
            </a:r>
            <a:endParaRPr lang="zh-CN" altLang="zh-CN" sz="2400"/>
          </a:p>
          <a:p>
            <a:r>
              <a:rPr lang="en-US" altLang="zh-CN" sz="2400" b="1"/>
              <a:t>x=[0.81;0.91;0.13;0.91;0.63;0.098;0.28;0.55;0.96;0.96;0.16;0.97;0.96];</a:t>
            </a:r>
            <a:endParaRPr lang="zh-CN" altLang="zh-CN" sz="2400"/>
          </a:p>
          <a:p>
            <a:r>
              <a:rPr lang="en-US" altLang="zh-CN" sz="2400" b="1"/>
              <a:t>y=[0.17;0.12;0.16;0.0035;0.37;0.082;0.34;0.56;0.15;-0.046;0.17;-0.091;-0.071];</a:t>
            </a:r>
            <a:endParaRPr lang="zh-CN" altLang="zh-CN" sz="2400"/>
          </a:p>
          <a:p>
            <a:r>
              <a:rPr lang="en-US" altLang="zh-CN" sz="2400" b="1"/>
              <a:t>f=fit(x,y,g,'StartPoint',[1, 0, 1, 0, 0.5])  %</a:t>
            </a:r>
            <a:r>
              <a:rPr lang="zh-CN" altLang="zh-CN" sz="2400" b="1"/>
              <a:t>函数拟合</a:t>
            </a:r>
            <a:endParaRPr lang="zh-CN" altLang="zh-CN" sz="2400"/>
          </a:p>
          <a:p>
            <a:r>
              <a:rPr lang="en-US" altLang="zh-CN" sz="2400" b="1"/>
              <a:t>plot(f,x,y), legend({'</a:t>
            </a:r>
            <a:r>
              <a:rPr lang="zh-CN" altLang="zh-CN" sz="2400" b="1"/>
              <a:t>原始数据点</a:t>
            </a:r>
            <a:r>
              <a:rPr lang="en-US" altLang="zh-CN" sz="2400" b="1"/>
              <a:t>','</a:t>
            </a:r>
            <a:r>
              <a:rPr lang="zh-CN" altLang="zh-CN" sz="2400" b="1"/>
              <a:t>拟合的曲线</a:t>
            </a:r>
            <a:r>
              <a:rPr lang="en-US" altLang="zh-CN" sz="2400" b="1"/>
              <a:t>'})</a:t>
            </a:r>
            <a:endParaRPr lang="zh-CN" altLang="zh-CN" sz="2400"/>
          </a:p>
          <a:p>
            <a:r>
              <a:rPr lang="en-US" altLang="zh-CN" sz="2400" b="1"/>
              <a:t>xlabel('$x$','Interpreter','Latex')</a:t>
            </a:r>
            <a:endParaRPr lang="zh-CN" altLang="zh-CN" sz="2400"/>
          </a:p>
          <a:p>
            <a:r>
              <a:rPr lang="en-US" altLang="zh-CN" sz="2400" b="1"/>
              <a:t>ylabel('$y$','Interpreter','Latex','Rotation',0)</a:t>
            </a:r>
            <a:endParaRPr lang="zh-CN" altLang="zh-CN" sz="2400"/>
          </a:p>
        </p:txBody>
      </p:sp>
    </p:spTree>
    <p:extLst>
      <p:ext uri="{BB962C8B-B14F-4D97-AF65-F5344CB8AC3E}">
        <p14:creationId xmlns:p14="http://schemas.microsoft.com/office/powerpoint/2010/main" val="281897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39156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497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2157528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 lsqcurvefit</a:t>
            </a:r>
            <a:r>
              <a:rPr lang="zh-CN" altLang="zh-CN" sz="3600" b="1">
                <a:solidFill>
                  <a:srgbClr val="0293B8"/>
                </a:solidFill>
              </a:rPr>
              <a:t>函数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491731"/>
              </p:ext>
            </p:extLst>
          </p:nvPr>
        </p:nvGraphicFramePr>
        <p:xfrm>
          <a:off x="531813" y="804863"/>
          <a:ext cx="7861300" cy="398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24780" progId="Word.Document.12">
                  <p:embed/>
                </p:oleObj>
              </mc:Choice>
              <mc:Fallback>
                <p:oleObj name="Document" r:id="rId2" imgW="8129635" imgH="41247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986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967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394060"/>
              </p:ext>
            </p:extLst>
          </p:nvPr>
        </p:nvGraphicFramePr>
        <p:xfrm>
          <a:off x="531813" y="804863"/>
          <a:ext cx="7861300" cy="507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265569" progId="Word.Document.12">
                  <p:embed/>
                </p:oleObj>
              </mc:Choice>
              <mc:Fallback>
                <p:oleObj name="Document" r:id="rId2" imgW="8129635" imgH="52655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07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179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520301"/>
              </p:ext>
            </p:extLst>
          </p:nvPr>
        </p:nvGraphicFramePr>
        <p:xfrm>
          <a:off x="443753" y="603250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3753" y="603250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3C612071-7498-46DE-80CA-C1F0DB4ACF9B}"/>
              </a:ext>
            </a:extLst>
          </p:cNvPr>
          <p:cNvSpPr txBox="1"/>
          <p:nvPr/>
        </p:nvSpPr>
        <p:spPr>
          <a:xfrm>
            <a:off x="881679" y="1874728"/>
            <a:ext cx="78185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clear, a=readmatrix('data5_18.txt');</a:t>
            </a:r>
            <a:endParaRPr lang="zh-CN" altLang="zh-CN" sz="2800"/>
          </a:p>
          <a:p>
            <a:r>
              <a:rPr lang="en-US" altLang="zh-CN" sz="2800" b="1"/>
              <a:t>y0=a(:,[2,7]); y0=y0(~isnan(y0));</a:t>
            </a:r>
            <a:endParaRPr lang="zh-CN" altLang="zh-CN" sz="2800"/>
          </a:p>
          <a:p>
            <a:r>
              <a:rPr lang="en-US" altLang="zh-CN" sz="2800" b="1"/>
              <a:t>x0=[a(:,[3:5]); a([1:end-1],[8:10])];</a:t>
            </a:r>
            <a:endParaRPr lang="zh-CN" altLang="zh-CN" sz="2800"/>
          </a:p>
          <a:p>
            <a:r>
              <a:rPr lang="en-US" altLang="zh-CN" sz="2800" b="1"/>
              <a:t>y=@(c,x)exp(-c(1)*x(:,1)).*sin(c(2)*x(:,2))+x(:,3).^2;</a:t>
            </a:r>
            <a:endParaRPr lang="zh-CN" altLang="zh-CN" sz="2800"/>
          </a:p>
          <a:p>
            <a:r>
              <a:rPr lang="en-US" altLang="zh-CN" sz="2800" b="1"/>
              <a:t>lb=zeros(1,2); ub=2*ones(1,2); %</a:t>
            </a:r>
            <a:r>
              <a:rPr lang="zh-CN" altLang="zh-CN" sz="2800" b="1"/>
              <a:t>主观赋值参数下界和上界</a:t>
            </a:r>
            <a:endParaRPr lang="zh-CN" altLang="zh-CN" sz="2800"/>
          </a:p>
          <a:p>
            <a:r>
              <a:rPr lang="en-US" altLang="zh-CN" sz="2800" b="1"/>
              <a:t>c = lsqcurvefit(y,rand(1,2),x0,y0,lb,ub)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61148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7165515"/>
              </p:ext>
            </p:extLst>
          </p:nvPr>
        </p:nvGraphicFramePr>
        <p:xfrm>
          <a:off x="531813" y="804863"/>
          <a:ext cx="7861300" cy="498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54264" progId="Word.Document.12">
                  <p:embed/>
                </p:oleObj>
              </mc:Choice>
              <mc:Fallback>
                <p:oleObj name="Document" r:id="rId2" imgW="8129635" imgH="51542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8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176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654307"/>
              </p:ext>
            </p:extLst>
          </p:nvPr>
        </p:nvGraphicFramePr>
        <p:xfrm>
          <a:off x="641350" y="589710"/>
          <a:ext cx="7861300" cy="612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343681" progId="Word.Document.12">
                  <p:embed/>
                </p:oleObj>
              </mc:Choice>
              <mc:Fallback>
                <p:oleObj name="Document" r:id="rId2" imgW="8129635" imgH="63436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589710"/>
                        <a:ext cx="7861300" cy="612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071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0627574"/>
              </p:ext>
            </p:extLst>
          </p:nvPr>
        </p:nvGraphicFramePr>
        <p:xfrm>
          <a:off x="531813" y="804863"/>
          <a:ext cx="7861300" cy="308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97596" progId="Word.Document.12">
                  <p:embed/>
                </p:oleObj>
              </mc:Choice>
              <mc:Fallback>
                <p:oleObj name="Document" r:id="rId2" imgW="8129635" imgH="31975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8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647753"/>
              </p:ext>
            </p:extLst>
          </p:nvPr>
        </p:nvGraphicFramePr>
        <p:xfrm>
          <a:off x="558800" y="3233738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171661" progId="Word.Document.12">
                  <p:embed/>
                </p:oleObj>
              </mc:Choice>
              <mc:Fallback>
                <p:oleObj name="Document" r:id="rId4" imgW="8129635" imgH="317166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8800" y="3233738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742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C612071-7498-46DE-80CA-C1F0DB4ACF9B}"/>
              </a:ext>
            </a:extLst>
          </p:cNvPr>
          <p:cNvSpPr txBox="1"/>
          <p:nvPr/>
        </p:nvSpPr>
        <p:spPr>
          <a:xfrm>
            <a:off x="346710" y="612844"/>
            <a:ext cx="84505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clc, clear, close all, rng(1) %</a:t>
            </a:r>
            <a:r>
              <a:rPr lang="zh-CN" altLang="zh-CN" sz="2400" b="1"/>
              <a:t>为了一致性比较，随机数种子是确定的</a:t>
            </a:r>
            <a:endParaRPr lang="zh-CN" altLang="zh-CN" sz="2400"/>
          </a:p>
          <a:p>
            <a:r>
              <a:rPr lang="en-US" altLang="zh-CN" sz="2400" b="1"/>
              <a:t>x0=linspace(-6,6,50); y0=linspace(-5,5,60);</a:t>
            </a:r>
            <a:endParaRPr lang="zh-CN" altLang="zh-CN" sz="2400"/>
          </a:p>
          <a:p>
            <a:r>
              <a:rPr lang="en-US" altLang="zh-CN" sz="2400" b="1"/>
              <a:t>[X0,Y0]=meshgrid(x0,y0); %</a:t>
            </a:r>
            <a:r>
              <a:rPr lang="zh-CN" altLang="zh-CN" sz="2400" b="1"/>
              <a:t>生成网格数据</a:t>
            </a:r>
            <a:endParaRPr lang="zh-CN" altLang="zh-CN" sz="2400"/>
          </a:p>
          <a:p>
            <a:r>
              <a:rPr lang="en-US" altLang="zh-CN" sz="2400" b="1"/>
              <a:t>XX0=X0(:); YY0=Y0(:); %</a:t>
            </a:r>
            <a:r>
              <a:rPr lang="zh-CN" altLang="zh-CN" sz="2400" b="1"/>
              <a:t>展开为长的列向量</a:t>
            </a:r>
            <a:endParaRPr lang="zh-CN" altLang="zh-CN" sz="2400"/>
          </a:p>
          <a:p>
            <a:r>
              <a:rPr lang="en-US" altLang="zh-CN" sz="2400" b="1"/>
              <a:t>zxy=@(c,xy)exp(-((xy(:,1)-c(1)).^2+(xy(:,2)-c(2)).^2)/2/c(3)^2);</a:t>
            </a:r>
            <a:endParaRPr lang="zh-CN" altLang="zh-CN" sz="2400"/>
          </a:p>
          <a:p>
            <a:r>
              <a:rPr lang="en-US" altLang="zh-CN" sz="2400" b="1"/>
              <a:t>Z0=zxy([1,4,6],[XX0,YY0])+normrnd(0,1,size(XX0)); %</a:t>
            </a:r>
            <a:r>
              <a:rPr lang="zh-CN" altLang="zh-CN" sz="2400" b="1"/>
              <a:t>生成模拟数据函数值</a:t>
            </a:r>
            <a:endParaRPr lang="zh-CN" altLang="zh-CN" sz="2400"/>
          </a:p>
          <a:p>
            <a:r>
              <a:rPr lang="en-US" altLang="zh-CN" sz="2400" b="1"/>
              <a:t>c1=lsqcurvefit(zxy,rand(1,3),[XX0,YY0],Z0)  %</a:t>
            </a:r>
            <a:r>
              <a:rPr lang="zh-CN" altLang="zh-CN" sz="2400" b="1"/>
              <a:t>拟合未知参数的值</a:t>
            </a:r>
            <a:endParaRPr lang="zh-CN" altLang="zh-CN" sz="2400"/>
          </a:p>
          <a:p>
            <a:r>
              <a:rPr lang="en-US" altLang="zh-CN" sz="2400" b="1"/>
              <a:t>f=fittype('exp(-((x-mu1)^2+(y-mu2)^2)/2/s^2)',...</a:t>
            </a:r>
            <a:endParaRPr lang="zh-CN" altLang="zh-CN" sz="2400"/>
          </a:p>
          <a:p>
            <a:r>
              <a:rPr lang="en-US" altLang="zh-CN" sz="2400" b="1"/>
              <a:t>    'independent',{'x','y'},'dependent','z');</a:t>
            </a:r>
            <a:endParaRPr lang="zh-CN" altLang="zh-CN" sz="2400"/>
          </a:p>
          <a:p>
            <a:r>
              <a:rPr lang="en-US" altLang="zh-CN" sz="2400" b="1"/>
              <a:t>[c2,gof]=fit([XX0,YY0],Z0,f,'StartPoint',rand(3,1)) %</a:t>
            </a:r>
            <a:r>
              <a:rPr lang="zh-CN" altLang="zh-CN" sz="2400" b="1"/>
              <a:t>用</a:t>
            </a:r>
            <a:r>
              <a:rPr lang="en-US" altLang="zh-CN" sz="2400" b="1"/>
              <a:t>fit</a:t>
            </a:r>
            <a:r>
              <a:rPr lang="zh-CN" altLang="zh-CN" sz="2400" b="1"/>
              <a:t>拟合参数</a:t>
            </a:r>
            <a:endParaRPr lang="zh-CN" altLang="zh-CN" sz="2400"/>
          </a:p>
          <a:p>
            <a:r>
              <a:rPr lang="en-US" altLang="zh-CN" sz="2400" b="1"/>
              <a:t>f=@(x,y,c)exp(-((x-c(1)).^2+(y-c(2)).^2)/2/c(3)^2);</a:t>
            </a:r>
            <a:endParaRPr lang="zh-CN" altLang="zh-CN" sz="2400"/>
          </a:p>
          <a:p>
            <a:r>
              <a:rPr lang="en-US" altLang="zh-CN" sz="2400" b="1"/>
              <a:t>subplot(121); fsurf(@(x,y)f(x,y,[1,4,6]))  %</a:t>
            </a:r>
            <a:r>
              <a:rPr lang="zh-CN" altLang="zh-CN" sz="2400" b="1"/>
              <a:t>画原来函数的图形</a:t>
            </a:r>
            <a:endParaRPr lang="zh-CN" altLang="zh-CN" sz="2400"/>
          </a:p>
          <a:p>
            <a:r>
              <a:rPr lang="en-US" altLang="zh-CN" sz="2400" b="1"/>
              <a:t>subplot(122); fsurf(@(x,y)f(x,y,c1)) %</a:t>
            </a:r>
            <a:r>
              <a:rPr lang="zh-CN" altLang="zh-CN" sz="2400" b="1"/>
              <a:t>画拟合函数的图形</a:t>
            </a:r>
            <a:endParaRPr lang="zh-CN" altLang="zh-CN" sz="2400"/>
          </a:p>
        </p:txBody>
      </p:sp>
    </p:spTree>
    <p:extLst>
      <p:ext uri="{BB962C8B-B14F-4D97-AF65-F5344CB8AC3E}">
        <p14:creationId xmlns:p14="http://schemas.microsoft.com/office/powerpoint/2010/main" val="420127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5170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5.4.5  MATLAB</a:t>
            </a:r>
            <a:r>
              <a:rPr lang="zh-CN" altLang="zh-CN" sz="4200" b="1">
                <a:solidFill>
                  <a:srgbClr val="319095"/>
                </a:solidFill>
              </a:rPr>
              <a:t>曲线和曲面拟合的用户图形界面解法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809413"/>
              </p:ext>
            </p:extLst>
          </p:nvPr>
        </p:nvGraphicFramePr>
        <p:xfrm>
          <a:off x="382588" y="2060575"/>
          <a:ext cx="8502650" cy="495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08358" imgH="4941891" progId="Word.Document.12">
                  <p:embed/>
                </p:oleObj>
              </mc:Choice>
              <mc:Fallback>
                <p:oleObj name="Document" r:id="rId2" imgW="8508358" imgH="49418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2588" y="2060575"/>
                        <a:ext cx="8502650" cy="4954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877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401277"/>
              </p:ext>
            </p:extLst>
          </p:nvPr>
        </p:nvGraphicFramePr>
        <p:xfrm>
          <a:off x="531813" y="808038"/>
          <a:ext cx="7824787" cy="323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0514" imgH="3368395" progId="Word.Document.12">
                  <p:embed/>
                </p:oleObj>
              </mc:Choice>
              <mc:Fallback>
                <p:oleObj name="Document" r:id="rId2" imgW="8130514" imgH="33683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8038"/>
                        <a:ext cx="7824787" cy="323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756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C612071-7498-46DE-80CA-C1F0DB4ACF9B}"/>
              </a:ext>
            </a:extLst>
          </p:cNvPr>
          <p:cNvSpPr txBox="1"/>
          <p:nvPr/>
        </p:nvSpPr>
        <p:spPr>
          <a:xfrm>
            <a:off x="346710" y="612844"/>
            <a:ext cx="84505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</a:t>
            </a:r>
            <a:endParaRPr lang="zh-CN" altLang="zh-CN" sz="2800"/>
          </a:p>
          <a:p>
            <a:r>
              <a:rPr lang="en-US" altLang="zh-CN" sz="2800" b="1"/>
              <a:t>x=[0.81;0.91;0.13;0.91;0.63;0.098;0.28;0.55;0.96;0.96;0.16;0.97;0.96];</a:t>
            </a:r>
            <a:endParaRPr lang="zh-CN" altLang="zh-CN" sz="2800"/>
          </a:p>
          <a:p>
            <a:r>
              <a:rPr lang="en-US" altLang="zh-CN" sz="2800" b="1"/>
              <a:t>y=[0.17;0.12;0.16;0.0035;0.37;0.082;0.34;0.56;0.15;-0.046;0.17;-0.091;-0.071];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15387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291624"/>
              </p:ext>
            </p:extLst>
          </p:nvPr>
        </p:nvGraphicFramePr>
        <p:xfrm>
          <a:off x="464578" y="616604"/>
          <a:ext cx="7861300" cy="593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45205" progId="Word.Document.12">
                  <p:embed/>
                </p:oleObj>
              </mc:Choice>
              <mc:Fallback>
                <p:oleObj name="Document" r:id="rId2" imgW="8129635" imgH="61452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4578" y="616604"/>
                        <a:ext cx="7861300" cy="5937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391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2204068"/>
              </p:ext>
            </p:extLst>
          </p:nvPr>
        </p:nvGraphicFramePr>
        <p:xfrm>
          <a:off x="531813" y="804863"/>
          <a:ext cx="7861300" cy="454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02919" progId="Word.Document.12">
                  <p:embed/>
                </p:oleObj>
              </mc:Choice>
              <mc:Fallback>
                <p:oleObj name="Document" r:id="rId2" imgW="8129635" imgH="470291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4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51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889065"/>
              </p:ext>
            </p:extLst>
          </p:nvPr>
        </p:nvGraphicFramePr>
        <p:xfrm>
          <a:off x="443753" y="603250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7437" progId="Word.Document.12">
                  <p:embed/>
                </p:oleObj>
              </mc:Choice>
              <mc:Fallback>
                <p:oleObj name="Document" r:id="rId2" imgW="8129635" imgH="29274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3753" y="603250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3C612071-7498-46DE-80CA-C1F0DB4ACF9B}"/>
              </a:ext>
            </a:extLst>
          </p:cNvPr>
          <p:cNvSpPr txBox="1"/>
          <p:nvPr/>
        </p:nvSpPr>
        <p:spPr>
          <a:xfrm>
            <a:off x="881679" y="1605787"/>
            <a:ext cx="781856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/>
              <a:t>x=[0.81;0.91;0.13;0.91;0.63;0.098;0.28;0.55;0.96;0.96;0.16;0.97;0.96];</a:t>
            </a:r>
            <a:endParaRPr lang="zh-CN" altLang="zh-CN" sz="2600"/>
          </a:p>
          <a:p>
            <a:r>
              <a:rPr lang="en-US" altLang="zh-CN" sz="2600" b="1"/>
              <a:t>y=[0.17;0.12;0.16;0.0035;0.37;0.082;0.34;0.56;0.15;-0.046;0.17;-0.091;-0.071];</a:t>
            </a:r>
            <a:endParaRPr lang="zh-CN" altLang="zh-CN" sz="2600"/>
          </a:p>
          <a:p>
            <a:r>
              <a:rPr lang="en-US" altLang="zh-CN" sz="2600" b="1"/>
              <a:t>plot(f,x,y), hold on, fplot(@(x)2*x-1,[0.4,1],'--')</a:t>
            </a:r>
            <a:endParaRPr lang="zh-CN" altLang="zh-CN" sz="2600"/>
          </a:p>
          <a:p>
            <a:r>
              <a:rPr lang="en-US" altLang="zh-CN" sz="2600" b="1"/>
              <a:t>fx=@(x)f(x)-(2*x-1)  %</a:t>
            </a:r>
            <a:r>
              <a:rPr lang="zh-CN" altLang="zh-CN" sz="2600" b="1"/>
              <a:t>定义方程</a:t>
            </a:r>
            <a:endParaRPr lang="zh-CN" altLang="zh-CN" sz="2600"/>
          </a:p>
          <a:p>
            <a:r>
              <a:rPr lang="en-US" altLang="zh-CN" sz="2600" b="1"/>
              <a:t>x=fsolve(fx,rand)  %</a:t>
            </a:r>
            <a:r>
              <a:rPr lang="zh-CN" altLang="zh-CN" sz="2600" b="1"/>
              <a:t>求交点的</a:t>
            </a:r>
            <a:r>
              <a:rPr lang="en-US" altLang="zh-CN" sz="2600" b="1"/>
              <a:t>x</a:t>
            </a:r>
            <a:r>
              <a:rPr lang="zh-CN" altLang="zh-CN" sz="2600" b="1"/>
              <a:t>坐标</a:t>
            </a:r>
            <a:endParaRPr lang="zh-CN" altLang="zh-CN" sz="2600"/>
          </a:p>
          <a:p>
            <a:r>
              <a:rPr lang="en-US" altLang="zh-CN" sz="2600" b="1"/>
              <a:t>y=f(x)  %</a:t>
            </a:r>
            <a:r>
              <a:rPr lang="zh-CN" altLang="zh-CN" sz="2600" b="1"/>
              <a:t>求交点的</a:t>
            </a:r>
            <a:r>
              <a:rPr lang="en-US" altLang="zh-CN" sz="2600" b="1"/>
              <a:t>y</a:t>
            </a:r>
            <a:r>
              <a:rPr lang="zh-CN" altLang="zh-CN" sz="2600" b="1"/>
              <a:t>坐标</a:t>
            </a:r>
            <a:endParaRPr lang="zh-CN" altLang="zh-CN" sz="2600"/>
          </a:p>
          <a:p>
            <a:r>
              <a:rPr lang="en-US" altLang="zh-CN" sz="2600" b="1"/>
              <a:t>xlabel('$x$','Interpreter','Latex')</a:t>
            </a:r>
            <a:endParaRPr lang="zh-CN" altLang="zh-CN" sz="2600"/>
          </a:p>
          <a:p>
            <a:r>
              <a:rPr lang="en-US" altLang="zh-CN" sz="2600" b="1"/>
              <a:t>ylabel('$y$','Interpreter','Latex','Rotation',0)</a:t>
            </a:r>
            <a:endParaRPr lang="zh-CN" altLang="zh-CN" sz="260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810E037-FBC2-4AE1-9B1C-FE64B4F556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0056869"/>
              </p:ext>
            </p:extLst>
          </p:nvPr>
        </p:nvGraphicFramePr>
        <p:xfrm>
          <a:off x="641350" y="5806792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5806792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809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5170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5.4.6  </a:t>
            </a:r>
            <a:r>
              <a:rPr lang="zh-CN" altLang="zh-CN" sz="4200" b="1">
                <a:solidFill>
                  <a:srgbClr val="319095"/>
                </a:solidFill>
              </a:rPr>
              <a:t>拟合和统计等工具箱中的一些检验参数解释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6053345"/>
              </p:ext>
            </p:extLst>
          </p:nvPr>
        </p:nvGraphicFramePr>
        <p:xfrm>
          <a:off x="384870" y="1959115"/>
          <a:ext cx="8188325" cy="465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643484" progId="Word.Document.12">
                  <p:embed/>
                </p:oleObj>
              </mc:Choice>
              <mc:Fallback>
                <p:oleObj name="Document" r:id="rId2" imgW="8153322" imgH="46434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70" y="1959115"/>
                        <a:ext cx="8188325" cy="4652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125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6748697"/>
              </p:ext>
            </p:extLst>
          </p:nvPr>
        </p:nvGraphicFramePr>
        <p:xfrm>
          <a:off x="531813" y="804863"/>
          <a:ext cx="7861300" cy="358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16300" progId="Word.Document.12">
                  <p:embed/>
                </p:oleObj>
              </mc:Choice>
              <mc:Fallback>
                <p:oleObj name="Document" r:id="rId2" imgW="8129635" imgH="371630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589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255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348783"/>
              </p:ext>
            </p:extLst>
          </p:nvPr>
        </p:nvGraphicFramePr>
        <p:xfrm>
          <a:off x="531813" y="804863"/>
          <a:ext cx="7861300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90752" progId="Word.Document.12">
                  <p:embed/>
                </p:oleObj>
              </mc:Choice>
              <mc:Fallback>
                <p:oleObj name="Document" r:id="rId2" imgW="8129635" imgH="319075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71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00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266251"/>
              </p:ext>
            </p:extLst>
          </p:nvPr>
        </p:nvGraphicFramePr>
        <p:xfrm>
          <a:off x="531813" y="804863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468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823101"/>
              </p:ext>
            </p:extLst>
          </p:nvPr>
        </p:nvGraphicFramePr>
        <p:xfrm>
          <a:off x="409575" y="750047"/>
          <a:ext cx="8324850" cy="575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21664" imgH="5972224" progId="Word.Document.12">
                  <p:embed/>
                </p:oleObj>
              </mc:Choice>
              <mc:Fallback>
                <p:oleObj name="Document" r:id="rId2" imgW="8621664" imgH="59722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9575" y="750047"/>
                        <a:ext cx="8324850" cy="575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614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17389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098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3873703"/>
              </p:ext>
            </p:extLst>
          </p:nvPr>
        </p:nvGraphicFramePr>
        <p:xfrm>
          <a:off x="531813" y="804863"/>
          <a:ext cx="7861300" cy="539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78232" progId="Word.Document.12">
                  <p:embed/>
                </p:oleObj>
              </mc:Choice>
              <mc:Fallback>
                <p:oleObj name="Document" r:id="rId2" imgW="8129635" imgH="557823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39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110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640701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322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2777836" y="3171111"/>
            <a:ext cx="6706442" cy="83097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函数逼近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36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098739"/>
              </p:ext>
            </p:extLst>
          </p:nvPr>
        </p:nvGraphicFramePr>
        <p:xfrm>
          <a:off x="531813" y="804863"/>
          <a:ext cx="7861300" cy="372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56422" progId="Word.Document.12">
                  <p:embed/>
                </p:oleObj>
              </mc:Choice>
              <mc:Fallback>
                <p:oleObj name="Document" r:id="rId2" imgW="8129635" imgH="385642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25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109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9755966"/>
              </p:ext>
            </p:extLst>
          </p:nvPr>
        </p:nvGraphicFramePr>
        <p:xfrm>
          <a:off x="531813" y="804863"/>
          <a:ext cx="786130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83798" progId="Word.Document.12">
                  <p:embed/>
                </p:oleObj>
              </mc:Choice>
              <mc:Fallback>
                <p:oleObj name="Document" r:id="rId2" imgW="8129635" imgH="388379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5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380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426665"/>
              </p:ext>
            </p:extLst>
          </p:nvPr>
        </p:nvGraphicFramePr>
        <p:xfrm>
          <a:off x="531813" y="804863"/>
          <a:ext cx="786130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468835" progId="Word.Document.12">
                  <p:embed/>
                </p:oleObj>
              </mc:Choice>
              <mc:Fallback>
                <p:oleObj name="Document" r:id="rId2" imgW="8129635" imgH="346883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34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112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093304"/>
              </p:ext>
            </p:extLst>
          </p:nvPr>
        </p:nvGraphicFramePr>
        <p:xfrm>
          <a:off x="531813" y="804863"/>
          <a:ext cx="7861300" cy="286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69222" progId="Word.Document.12">
                  <p:embed/>
                </p:oleObj>
              </mc:Choice>
              <mc:Fallback>
                <p:oleObj name="Document" r:id="rId2" imgW="8129635" imgH="296922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6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74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462825"/>
              </p:ext>
            </p:extLst>
          </p:nvPr>
        </p:nvGraphicFramePr>
        <p:xfrm>
          <a:off x="531813" y="804863"/>
          <a:ext cx="7861300" cy="474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16524" progId="Word.Document.12">
                  <p:embed/>
                </p:oleObj>
              </mc:Choice>
              <mc:Fallback>
                <p:oleObj name="Document" r:id="rId2" imgW="8129635" imgH="49165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4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313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672132"/>
              </p:ext>
            </p:extLst>
          </p:nvPr>
        </p:nvGraphicFramePr>
        <p:xfrm>
          <a:off x="423863" y="546100"/>
          <a:ext cx="7859712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50632" progId="Word.Document.12">
                  <p:embed/>
                </p:oleObj>
              </mc:Choice>
              <mc:Fallback>
                <p:oleObj name="Document" r:id="rId2" imgW="8129635" imgH="435063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3863" y="546100"/>
                        <a:ext cx="7859712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232574"/>
              </p:ext>
            </p:extLst>
          </p:nvPr>
        </p:nvGraphicFramePr>
        <p:xfrm>
          <a:off x="531813" y="4422214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4422214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262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6921"/>
              </p:ext>
            </p:extLst>
          </p:nvPr>
        </p:nvGraphicFramePr>
        <p:xfrm>
          <a:off x="531813" y="804863"/>
          <a:ext cx="7861300" cy="296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074043" progId="Word.Document.12">
                  <p:embed/>
                </p:oleObj>
              </mc:Choice>
              <mc:Fallback>
                <p:oleObj name="Document" r:id="rId2" imgW="8129635" imgH="30740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96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871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74514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681191"/>
              </p:ext>
            </p:extLst>
          </p:nvPr>
        </p:nvGraphicFramePr>
        <p:xfrm>
          <a:off x="531813" y="2526179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2526179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401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C612071-7498-46DE-80CA-C1F0DB4ACF9B}"/>
              </a:ext>
            </a:extLst>
          </p:cNvPr>
          <p:cNvSpPr txBox="1"/>
          <p:nvPr/>
        </p:nvSpPr>
        <p:spPr>
          <a:xfrm>
            <a:off x="599289" y="772069"/>
            <a:ext cx="826232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/>
              <a:t>clc, clear</a:t>
            </a:r>
            <a:endParaRPr lang="zh-CN" altLang="zh-CN" sz="2600"/>
          </a:p>
          <a:p>
            <a:r>
              <a:rPr lang="en-US" altLang="zh-CN" sz="2600" b="1"/>
              <a:t>syms x, base=[1,x^2,x^4]; </a:t>
            </a:r>
            <a:endParaRPr lang="zh-CN" altLang="zh-CN" sz="2600"/>
          </a:p>
          <a:p>
            <a:r>
              <a:rPr lang="en-US" altLang="zh-CN" sz="2600" b="1"/>
              <a:t>y1=base.'*base, y2=cos(x)*base.'</a:t>
            </a:r>
            <a:endParaRPr lang="zh-CN" altLang="zh-CN" sz="2600"/>
          </a:p>
          <a:p>
            <a:r>
              <a:rPr lang="en-US" altLang="zh-CN" sz="2600" b="1"/>
              <a:t>r1=int(y1,-pi/2,pi/2)</a:t>
            </a:r>
            <a:endParaRPr lang="zh-CN" altLang="zh-CN" sz="2600"/>
          </a:p>
          <a:p>
            <a:r>
              <a:rPr lang="en-US" altLang="zh-CN" sz="2600" b="1"/>
              <a:t>r2=int(y2,-pi/2,pi/2)</a:t>
            </a:r>
            <a:endParaRPr lang="zh-CN" altLang="zh-CN" sz="2600"/>
          </a:p>
          <a:p>
            <a:r>
              <a:rPr lang="en-US" altLang="zh-CN" sz="2600" b="1"/>
              <a:t>a=r1\r2</a:t>
            </a:r>
            <a:endParaRPr lang="zh-CN" altLang="zh-CN" sz="2600"/>
          </a:p>
          <a:p>
            <a:r>
              <a:rPr lang="en-US" altLang="zh-CN" sz="2600" b="1"/>
              <a:t>xishu1=double(a)  %</a:t>
            </a:r>
            <a:r>
              <a:rPr lang="zh-CN" altLang="zh-CN" sz="2600" b="1"/>
              <a:t>符号数据转化成数值型数据</a:t>
            </a:r>
            <a:endParaRPr lang="zh-CN" altLang="zh-CN" sz="2600"/>
          </a:p>
          <a:p>
            <a:r>
              <a:rPr lang="en-US" altLang="zh-CN" sz="2600" b="1"/>
              <a:t>xishu2=vpa(a,6)   %</a:t>
            </a:r>
            <a:r>
              <a:rPr lang="zh-CN" altLang="zh-CN" sz="2600" b="1"/>
              <a:t>把符号数据转化成小数型的符号数据</a:t>
            </a:r>
            <a:endParaRPr lang="zh-CN" altLang="zh-CN" sz="2600"/>
          </a:p>
        </p:txBody>
      </p:sp>
    </p:spTree>
    <p:extLst>
      <p:ext uri="{BB962C8B-B14F-4D97-AF65-F5344CB8AC3E}">
        <p14:creationId xmlns:p14="http://schemas.microsoft.com/office/powerpoint/2010/main" val="56550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4794890" y="2659570"/>
            <a:ext cx="4228665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zh-CN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黄河小浪底调水调沙问题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39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920679"/>
              </p:ext>
            </p:extLst>
          </p:nvPr>
        </p:nvGraphicFramePr>
        <p:xfrm>
          <a:off x="558800" y="819150"/>
          <a:ext cx="7834313" cy="458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757671" progId="Word.Document.12">
                  <p:embed/>
                </p:oleObj>
              </mc:Choice>
              <mc:Fallback>
                <p:oleObj name="Document" r:id="rId2" imgW="8111970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800" y="819150"/>
                        <a:ext cx="7834313" cy="458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37732" imgH="2920963" progId="Word.Document.12">
                  <p:embed/>
                </p:oleObj>
              </mc:Choice>
              <mc:Fallback>
                <p:oleObj name="Document" r:id="rId4" imgW="8137732" imgH="29209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9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9604467"/>
              </p:ext>
            </p:extLst>
          </p:nvPr>
        </p:nvGraphicFramePr>
        <p:xfrm>
          <a:off x="531813" y="804863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455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061853"/>
              </p:ext>
            </p:extLst>
          </p:nvPr>
        </p:nvGraphicFramePr>
        <p:xfrm>
          <a:off x="531813" y="804863"/>
          <a:ext cx="7861300" cy="409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39327" progId="Word.Document.12">
                  <p:embed/>
                </p:oleObj>
              </mc:Choice>
              <mc:Fallback>
                <p:oleObj name="Document" r:id="rId2" imgW="8129635" imgH="42393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9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372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23935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100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31234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问题（</a:t>
            </a:r>
            <a:r>
              <a:rPr lang="en-US" altLang="zh-CN" sz="3600" b="1">
                <a:solidFill>
                  <a:srgbClr val="0293B8"/>
                </a:solidFill>
              </a:rPr>
              <a:t>1</a:t>
            </a:r>
            <a:r>
              <a:rPr lang="zh-CN" altLang="zh-CN" sz="3600" b="1">
                <a:solidFill>
                  <a:srgbClr val="0293B8"/>
                </a:solidFill>
              </a:rPr>
              <a:t>）模型的建立与求解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56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7709798"/>
              </p:ext>
            </p:extLst>
          </p:nvPr>
        </p:nvGraphicFramePr>
        <p:xfrm>
          <a:off x="531813" y="804863"/>
          <a:ext cx="7861300" cy="596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77264" progId="Word.Document.12">
                  <p:embed/>
                </p:oleObj>
              </mc:Choice>
              <mc:Fallback>
                <p:oleObj name="Document" r:id="rId2" imgW="8129635" imgH="61772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964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65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3398</TotalTime>
  <Words>2368</Words>
  <Application>Microsoft Office PowerPoint</Application>
  <PresentationFormat>全屏显示(4:3)</PresentationFormat>
  <Paragraphs>193</Paragraphs>
  <Slides>105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105</vt:i4>
      </vt:variant>
    </vt:vector>
  </HeadingPairs>
  <TitlesOfParts>
    <vt:vector size="118" baseType="lpstr">
      <vt:lpstr>等线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孤莱 端木</cp:lastModifiedBy>
  <cp:revision>195</cp:revision>
  <dcterms:created xsi:type="dcterms:W3CDTF">2020-06-24T23:10:14Z</dcterms:created>
  <dcterms:modified xsi:type="dcterms:W3CDTF">2023-09-01T10:09:29Z</dcterms:modified>
</cp:coreProperties>
</file>